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74"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0" d="100"/>
          <a:sy n="50" d="100"/>
        </p:scale>
        <p:origin x="-123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5" name="Date Placeholder 14"/>
          <p:cNvSpPr>
            <a:spLocks noGrp="1"/>
          </p:cNvSpPr>
          <p:nvPr>
            <p:ph type="dt" sz="half" idx="10"/>
          </p:nvPr>
        </p:nvSpPr>
        <p:spPr/>
        <p:txBody>
          <a:bodyPr/>
          <a:lstStyle/>
          <a:p>
            <a:fld id="{C24EB768-D608-425A-9DBB-029930B4D2D3}" type="datetimeFigureOut">
              <a:rPr lang="ar-SA" smtClean="0"/>
              <a:t>22/08/1441</a:t>
            </a:fld>
            <a:endParaRPr lang="ar-SA"/>
          </a:p>
        </p:txBody>
      </p:sp>
      <p:sp>
        <p:nvSpPr>
          <p:cNvPr id="16" name="Slide Number Placeholder 15"/>
          <p:cNvSpPr>
            <a:spLocks noGrp="1"/>
          </p:cNvSpPr>
          <p:nvPr>
            <p:ph type="sldNum" sz="quarter" idx="11"/>
          </p:nvPr>
        </p:nvSpPr>
        <p:spPr/>
        <p:txBody>
          <a:bodyPr/>
          <a:lstStyle/>
          <a:p>
            <a:fld id="{446B24BD-EBDE-4BE1-804A-825A2882F1D2}" type="slidenum">
              <a:rPr lang="ar-SA" smtClean="0"/>
              <a:t>‹#›</a:t>
            </a:fld>
            <a:endParaRPr lang="ar-SA"/>
          </a:p>
        </p:txBody>
      </p:sp>
      <p:sp>
        <p:nvSpPr>
          <p:cNvPr id="17" name="Footer Placeholder 16"/>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24EB768-D608-425A-9DBB-029930B4D2D3}" type="datetimeFigureOut">
              <a:rPr lang="ar-SA" smtClean="0"/>
              <a:t>22/08/1441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46B24BD-EBDE-4BE1-804A-825A2882F1D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24EB768-D608-425A-9DBB-029930B4D2D3}" type="datetimeFigureOut">
              <a:rPr lang="ar-SA" smtClean="0"/>
              <a:t>22/08/1441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46B24BD-EBDE-4BE1-804A-825A2882F1D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Title 12"/>
          <p:cNvSpPr>
            <a:spLocks noGrp="1"/>
          </p:cNvSpPr>
          <p:nvPr>
            <p:ph type="title"/>
          </p:nvPr>
        </p:nvSpPr>
        <p:spPr/>
        <p:txBody>
          <a:bodyPr/>
          <a:lstStyle/>
          <a:p>
            <a:r>
              <a:rPr lang="ar-SA" smtClean="0"/>
              <a:t>انقر لتحرير نمط العنوان الرئيسي</a:t>
            </a:r>
            <a:endParaRPr lang="en-US"/>
          </a:p>
        </p:txBody>
      </p:sp>
      <p:sp>
        <p:nvSpPr>
          <p:cNvPr id="14" name="Date Placeholder 13"/>
          <p:cNvSpPr>
            <a:spLocks noGrp="1"/>
          </p:cNvSpPr>
          <p:nvPr>
            <p:ph type="dt" sz="half" idx="10"/>
          </p:nvPr>
        </p:nvSpPr>
        <p:spPr/>
        <p:txBody>
          <a:bodyPr/>
          <a:lstStyle/>
          <a:p>
            <a:fld id="{C24EB768-D608-425A-9DBB-029930B4D2D3}" type="datetimeFigureOut">
              <a:rPr lang="ar-SA" smtClean="0"/>
              <a:t>22/08/1441</a:t>
            </a:fld>
            <a:endParaRPr lang="ar-SA"/>
          </a:p>
        </p:txBody>
      </p:sp>
      <p:sp>
        <p:nvSpPr>
          <p:cNvPr id="15" name="Slide Number Placeholder 14"/>
          <p:cNvSpPr>
            <a:spLocks noGrp="1"/>
          </p:cNvSpPr>
          <p:nvPr>
            <p:ph type="sldNum" sz="quarter" idx="11"/>
          </p:nvPr>
        </p:nvSpPr>
        <p:spPr/>
        <p:txBody>
          <a:bodyPr/>
          <a:lstStyle/>
          <a:p>
            <a:fld id="{446B24BD-EBDE-4BE1-804A-825A2882F1D2}" type="slidenum">
              <a:rPr lang="ar-SA" smtClean="0"/>
              <a:t>‹#›</a:t>
            </a:fld>
            <a:endParaRPr lang="ar-SA"/>
          </a:p>
        </p:txBody>
      </p:sp>
      <p:sp>
        <p:nvSpPr>
          <p:cNvPr id="16" name="Footer Placeholder 15"/>
          <p:cNvSpPr>
            <a:spLocks noGrp="1"/>
          </p:cNvSpPr>
          <p:nvPr>
            <p:ph type="ftr" sz="quarter" idx="12"/>
          </p:nvPr>
        </p:nvSpPr>
        <p:spPr/>
        <p:txBody>
          <a:bodyPr/>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12" name="Date Placeholder 11"/>
          <p:cNvSpPr>
            <a:spLocks noGrp="1"/>
          </p:cNvSpPr>
          <p:nvPr>
            <p:ph type="dt" sz="half" idx="10"/>
          </p:nvPr>
        </p:nvSpPr>
        <p:spPr/>
        <p:txBody>
          <a:bodyPr/>
          <a:lstStyle/>
          <a:p>
            <a:fld id="{C24EB768-D608-425A-9DBB-029930B4D2D3}" type="datetimeFigureOut">
              <a:rPr lang="ar-SA" smtClean="0"/>
              <a:t>22/08/1441</a:t>
            </a:fld>
            <a:endParaRPr lang="ar-SA"/>
          </a:p>
        </p:txBody>
      </p:sp>
      <p:sp>
        <p:nvSpPr>
          <p:cNvPr id="13" name="Slide Number Placeholder 12"/>
          <p:cNvSpPr>
            <a:spLocks noGrp="1"/>
          </p:cNvSpPr>
          <p:nvPr>
            <p:ph type="sldNum" sz="quarter" idx="11"/>
          </p:nvPr>
        </p:nvSpPr>
        <p:spPr/>
        <p:txBody>
          <a:bodyPr/>
          <a:lstStyle/>
          <a:p>
            <a:fld id="{446B24BD-EBDE-4BE1-804A-825A2882F1D2}" type="slidenum">
              <a:rPr lang="ar-SA" smtClean="0"/>
              <a:t>‹#›</a:t>
            </a:fld>
            <a:endParaRPr lang="ar-SA"/>
          </a:p>
        </p:txBody>
      </p:sp>
      <p:sp>
        <p:nvSpPr>
          <p:cNvPr id="14" name="Footer Placeholder 13"/>
          <p:cNvSpPr>
            <a:spLocks noGrp="1"/>
          </p:cNvSpPr>
          <p:nvPr>
            <p:ph type="ftr" sz="quarter" idx="12"/>
          </p:nvPr>
        </p:nvSpPr>
        <p:spPr/>
        <p:txBody>
          <a:bodyPr/>
          <a:lstStyle/>
          <a:p>
            <a:endParaRPr lang="ar-SA"/>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ar-SA" smtClean="0"/>
              <a:t>انقر لتحرير نمط العنوان الرئيسي</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C24EB768-D608-425A-9DBB-029930B4D2D3}" type="datetimeFigureOut">
              <a:rPr lang="ar-SA" smtClean="0"/>
              <a:t>22/08/1441</a:t>
            </a:fld>
            <a:endParaRPr lang="ar-SA"/>
          </a:p>
        </p:txBody>
      </p:sp>
      <p:sp>
        <p:nvSpPr>
          <p:cNvPr id="9" name="Slide Number Placeholder 8"/>
          <p:cNvSpPr>
            <a:spLocks noGrp="1"/>
          </p:cNvSpPr>
          <p:nvPr>
            <p:ph type="sldNum" sz="quarter" idx="11"/>
          </p:nvPr>
        </p:nvSpPr>
        <p:spPr/>
        <p:txBody>
          <a:bodyPr/>
          <a:lstStyle/>
          <a:p>
            <a:fld id="{446B24BD-EBDE-4BE1-804A-825A2882F1D2}"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ar-SA" smtClean="0"/>
              <a:t>انقر لتحرير نمط العنوان الرئيسي</a:t>
            </a:r>
            <a:endParaRPr lang="en-US" dirty="0"/>
          </a:p>
        </p:txBody>
      </p:sp>
      <p:sp>
        <p:nvSpPr>
          <p:cNvPr id="14" name="Date Placeholder 13"/>
          <p:cNvSpPr>
            <a:spLocks noGrp="1"/>
          </p:cNvSpPr>
          <p:nvPr>
            <p:ph type="dt" sz="half" idx="10"/>
          </p:nvPr>
        </p:nvSpPr>
        <p:spPr/>
        <p:txBody>
          <a:bodyPr/>
          <a:lstStyle/>
          <a:p>
            <a:fld id="{C24EB768-D608-425A-9DBB-029930B4D2D3}" type="datetimeFigureOut">
              <a:rPr lang="ar-SA" smtClean="0"/>
              <a:t>22/08/1441</a:t>
            </a:fld>
            <a:endParaRPr lang="ar-SA"/>
          </a:p>
        </p:txBody>
      </p:sp>
      <p:sp>
        <p:nvSpPr>
          <p:cNvPr id="15" name="Slide Number Placeholder 14"/>
          <p:cNvSpPr>
            <a:spLocks noGrp="1"/>
          </p:cNvSpPr>
          <p:nvPr>
            <p:ph type="sldNum" sz="quarter" idx="11"/>
          </p:nvPr>
        </p:nvSpPr>
        <p:spPr/>
        <p:txBody>
          <a:bodyPr/>
          <a:lstStyle/>
          <a:p>
            <a:fld id="{446B24BD-EBDE-4BE1-804A-825A2882F1D2}" type="slidenum">
              <a:rPr lang="ar-SA" smtClean="0"/>
              <a:t>‹#›</a:t>
            </a:fld>
            <a:endParaRPr lang="ar-SA"/>
          </a:p>
        </p:txBody>
      </p:sp>
      <p:sp>
        <p:nvSpPr>
          <p:cNvPr id="16" name="Footer Placeholder 15"/>
          <p:cNvSpPr>
            <a:spLocks noGrp="1"/>
          </p:cNvSpPr>
          <p:nvPr>
            <p:ph type="ftr" sz="quarter" idx="12"/>
          </p:nvPr>
        </p:nvSpPr>
        <p:spPr/>
        <p:txBody>
          <a:bodyPr/>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SA" smtClean="0"/>
              <a:t>انقر لتحرير نمط العنوان الرئيسي</a:t>
            </a:r>
            <a:endParaRPr lang="en-US"/>
          </a:p>
        </p:txBody>
      </p:sp>
      <p:sp>
        <p:nvSpPr>
          <p:cNvPr id="7" name="Date Placeholder 6"/>
          <p:cNvSpPr>
            <a:spLocks noGrp="1"/>
          </p:cNvSpPr>
          <p:nvPr>
            <p:ph type="dt" sz="half" idx="10"/>
          </p:nvPr>
        </p:nvSpPr>
        <p:spPr/>
        <p:txBody>
          <a:bodyPr/>
          <a:lstStyle/>
          <a:p>
            <a:fld id="{C24EB768-D608-425A-9DBB-029930B4D2D3}" type="datetimeFigureOut">
              <a:rPr lang="ar-SA" smtClean="0"/>
              <a:t>22/08/1441</a:t>
            </a:fld>
            <a:endParaRPr lang="ar-SA"/>
          </a:p>
        </p:txBody>
      </p:sp>
      <p:sp>
        <p:nvSpPr>
          <p:cNvPr id="8" name="Slide Number Placeholder 7"/>
          <p:cNvSpPr>
            <a:spLocks noGrp="1"/>
          </p:cNvSpPr>
          <p:nvPr>
            <p:ph type="sldNum" sz="quarter" idx="11"/>
          </p:nvPr>
        </p:nvSpPr>
        <p:spPr/>
        <p:txBody>
          <a:bodyPr/>
          <a:lstStyle/>
          <a:p>
            <a:fld id="{446B24BD-EBDE-4BE1-804A-825A2882F1D2}"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4EB768-D608-425A-9DBB-029930B4D2D3}" type="datetimeFigureOut">
              <a:rPr lang="ar-SA" smtClean="0"/>
              <a:t>22/08/1441</a:t>
            </a:fld>
            <a:endParaRPr lang="ar-SA"/>
          </a:p>
        </p:txBody>
      </p:sp>
      <p:sp>
        <p:nvSpPr>
          <p:cNvPr id="6" name="Slide Number Placeholder 5"/>
          <p:cNvSpPr>
            <a:spLocks noGrp="1"/>
          </p:cNvSpPr>
          <p:nvPr>
            <p:ph type="sldNum" sz="quarter" idx="11"/>
          </p:nvPr>
        </p:nvSpPr>
        <p:spPr/>
        <p:txBody>
          <a:bodyPr/>
          <a:lstStyle/>
          <a:p>
            <a:fld id="{446B24BD-EBDE-4BE1-804A-825A2882F1D2}" type="slidenum">
              <a:rPr lang="ar-SA" smtClean="0"/>
              <a:t>‹#›</a:t>
            </a:fld>
            <a:endParaRPr lang="ar-SA"/>
          </a:p>
        </p:txBody>
      </p:sp>
      <p:sp>
        <p:nvSpPr>
          <p:cNvPr id="7" name="Footer Placeholder 6"/>
          <p:cNvSpPr>
            <a:spLocks noGrp="1"/>
          </p:cNvSpPr>
          <p:nvPr>
            <p:ph type="ftr" sz="quarter" idx="12"/>
          </p:nvPr>
        </p:nvSpPr>
        <p:spPr/>
        <p:txBody>
          <a:bodyPr/>
          <a:lstStyle/>
          <a:p>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5" name="Date Placeholder 14"/>
          <p:cNvSpPr>
            <a:spLocks noGrp="1"/>
          </p:cNvSpPr>
          <p:nvPr>
            <p:ph type="dt" sz="half" idx="10"/>
          </p:nvPr>
        </p:nvSpPr>
        <p:spPr/>
        <p:txBody>
          <a:bodyPr/>
          <a:lstStyle/>
          <a:p>
            <a:fld id="{C24EB768-D608-425A-9DBB-029930B4D2D3}" type="datetimeFigureOut">
              <a:rPr lang="ar-SA" smtClean="0"/>
              <a:t>22/08/1441</a:t>
            </a:fld>
            <a:endParaRPr lang="ar-SA"/>
          </a:p>
        </p:txBody>
      </p:sp>
      <p:sp>
        <p:nvSpPr>
          <p:cNvPr id="16" name="Slide Number Placeholder 15"/>
          <p:cNvSpPr>
            <a:spLocks noGrp="1"/>
          </p:cNvSpPr>
          <p:nvPr>
            <p:ph type="sldNum" sz="quarter" idx="11"/>
          </p:nvPr>
        </p:nvSpPr>
        <p:spPr/>
        <p:txBody>
          <a:bodyPr/>
          <a:lstStyle/>
          <a:p>
            <a:fld id="{446B24BD-EBDE-4BE1-804A-825A2882F1D2}" type="slidenum">
              <a:rPr lang="ar-SA" smtClean="0"/>
              <a:t>‹#›</a:t>
            </a:fld>
            <a:endParaRPr lang="ar-SA"/>
          </a:p>
        </p:txBody>
      </p:sp>
      <p:sp>
        <p:nvSpPr>
          <p:cNvPr id="17" name="Footer Placeholder 16"/>
          <p:cNvSpPr>
            <a:spLocks noGrp="1"/>
          </p:cNvSpPr>
          <p:nvPr>
            <p:ph type="ftr" sz="quarter" idx="12"/>
          </p:nvPr>
        </p:nvSpPr>
        <p:spPr/>
        <p:txBody>
          <a:bodyPr/>
          <a:lstStyle/>
          <a:p>
            <a:endParaRPr lang="ar-SA"/>
          </a:p>
        </p:txBody>
      </p:sp>
      <p:sp>
        <p:nvSpPr>
          <p:cNvPr id="18" name="Title 17"/>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sp>
        <p:nvSpPr>
          <p:cNvPr id="13" name="Date Placeholder 12"/>
          <p:cNvSpPr>
            <a:spLocks noGrp="1"/>
          </p:cNvSpPr>
          <p:nvPr>
            <p:ph type="dt" sz="half" idx="10"/>
          </p:nvPr>
        </p:nvSpPr>
        <p:spPr/>
        <p:txBody>
          <a:bodyPr/>
          <a:lstStyle/>
          <a:p>
            <a:fld id="{C24EB768-D608-425A-9DBB-029930B4D2D3}" type="datetimeFigureOut">
              <a:rPr lang="ar-SA" smtClean="0"/>
              <a:t>22/08/1441</a:t>
            </a:fld>
            <a:endParaRPr lang="ar-SA"/>
          </a:p>
        </p:txBody>
      </p:sp>
      <p:sp>
        <p:nvSpPr>
          <p:cNvPr id="14" name="Slide Number Placeholder 13"/>
          <p:cNvSpPr>
            <a:spLocks noGrp="1"/>
          </p:cNvSpPr>
          <p:nvPr>
            <p:ph type="sldNum" sz="quarter" idx="11"/>
          </p:nvPr>
        </p:nvSpPr>
        <p:spPr/>
        <p:txBody>
          <a:bodyPr/>
          <a:lstStyle/>
          <a:p>
            <a:fld id="{446B24BD-EBDE-4BE1-804A-825A2882F1D2}" type="slidenum">
              <a:rPr lang="ar-SA" smtClean="0"/>
              <a:t>‹#›</a:t>
            </a:fld>
            <a:endParaRPr lang="ar-SA"/>
          </a:p>
        </p:txBody>
      </p:sp>
      <p:sp>
        <p:nvSpPr>
          <p:cNvPr id="15" name="Footer Placeholder 14"/>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C24EB768-D608-425A-9DBB-029930B4D2D3}" type="datetimeFigureOut">
              <a:rPr lang="ar-SA" smtClean="0"/>
              <a:t>22/08/1441</a:t>
            </a:fld>
            <a:endParaRPr lang="ar-SA"/>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ar-SA"/>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446B24BD-EBDE-4BE1-804A-825A2882F1D2}"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1"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56032" algn="r" defTabSz="914400" rtl="1"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r" defTabSz="914400" rtl="1"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r" defTabSz="914400" rtl="1"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r" defTabSz="914400" rtl="1"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r" defTabSz="914400" rtl="1"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251520" y="3933057"/>
            <a:ext cx="8568952" cy="2808312"/>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000" dirty="0" smtClean="0">
                <a:cs typeface="Motken noqta" pitchFamily="2" charset="-78"/>
              </a:rPr>
              <a:t>دكتور محمد سليم </a:t>
            </a:r>
          </a:p>
          <a:p>
            <a:pPr algn="ctr"/>
            <a:r>
              <a:rPr lang="ar-EG" sz="4000" dirty="0" smtClean="0">
                <a:cs typeface="Motken noqta" pitchFamily="2" charset="-78"/>
              </a:rPr>
              <a:t>مدرس الفلسفة الحديثة والمعاصرة </a:t>
            </a:r>
          </a:p>
          <a:p>
            <a:pPr algn="ctr"/>
            <a:r>
              <a:rPr lang="ar-EG" sz="4000" dirty="0" smtClean="0">
                <a:cs typeface="Motken noqta" pitchFamily="2" charset="-78"/>
              </a:rPr>
              <a:t>كلية الآداب – جامعة سوهاج </a:t>
            </a:r>
            <a:endParaRPr lang="ar-SA" sz="4000" dirty="0">
              <a:cs typeface="Motken noqta" pitchFamily="2" charset="-78"/>
            </a:endParaRPr>
          </a:p>
        </p:txBody>
      </p:sp>
      <p:sp>
        <p:nvSpPr>
          <p:cNvPr id="5" name="مخطط انسيابي: شريط مثقب 4"/>
          <p:cNvSpPr/>
          <p:nvPr/>
        </p:nvSpPr>
        <p:spPr>
          <a:xfrm>
            <a:off x="251520" y="-1"/>
            <a:ext cx="8712968" cy="4119587"/>
          </a:xfrm>
          <a:prstGeom prst="flowChartPunchedTape">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8800" dirty="0" smtClean="0">
                <a:solidFill>
                  <a:srgbClr val="FF0066"/>
                </a:solidFill>
                <a:cs typeface="Motken noqta" pitchFamily="2" charset="-78"/>
              </a:rPr>
              <a:t>محاضرات في فلسفة اللغة </a:t>
            </a:r>
            <a:endParaRPr lang="ar-SA" sz="8800" dirty="0">
              <a:solidFill>
                <a:srgbClr val="FF0066"/>
              </a:solidFill>
              <a:cs typeface="Motken noqta" pitchFamily="2" charset="-78"/>
            </a:endParaRPr>
          </a:p>
        </p:txBody>
      </p:sp>
    </p:spTree>
    <p:extLst>
      <p:ext uri="{BB962C8B-B14F-4D97-AF65-F5344CB8AC3E}">
        <p14:creationId xmlns:p14="http://schemas.microsoft.com/office/powerpoint/2010/main" val="3023587698"/>
      </p:ext>
    </p:extLst>
  </p:cSld>
  <p:clrMapOvr>
    <a:masterClrMapping/>
  </p:clrMapOvr>
  <mc:AlternateContent xmlns:mc="http://schemas.openxmlformats.org/markup-compatibility/2006">
    <mc:Choice xmlns:p14="http://schemas.microsoft.com/office/powerpoint/2010/main" Requires="p14">
      <p:transition spd="slow" p14:dur="2000">
        <p14:ferris dir="r"/>
        <p:sndAc>
          <p:stSnd>
            <p:snd r:embed="rId2" name="explode.wav"/>
          </p:stSnd>
        </p:sndAc>
      </p:transition>
    </mc:Choice>
    <mc:Fallback>
      <p:transition spd="slow">
        <p:fade/>
        <p:sndAc>
          <p:stSnd>
            <p:snd r:embed="rId2" name="explode.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 y="13454"/>
            <a:ext cx="9144000" cy="707886"/>
          </a:xfrm>
          <a:prstGeom prst="rect">
            <a:avLst/>
          </a:prstGeom>
        </p:spPr>
        <p:txBody>
          <a:bodyPr wrap="square">
            <a:spAutoFit/>
          </a:bodyPr>
          <a:lstStyle/>
          <a:p>
            <a:pPr algn="ctr"/>
            <a:r>
              <a:rPr lang="ar-SA" sz="4000" dirty="0" smtClean="0">
                <a:solidFill>
                  <a:srgbClr val="FF00FF"/>
                </a:solidFill>
                <a:cs typeface="PT Bold Heading" pitchFamily="2" charset="-78"/>
              </a:rPr>
              <a:t>2- نظرية أفعال الكلام عند جون سيرل :</a:t>
            </a:r>
            <a:endParaRPr lang="ar-SA" sz="4000" dirty="0">
              <a:solidFill>
                <a:srgbClr val="FF00FF"/>
              </a:solidFill>
              <a:cs typeface="PT Bold Heading" pitchFamily="2" charset="-78"/>
            </a:endParaRPr>
          </a:p>
        </p:txBody>
      </p:sp>
      <p:sp>
        <p:nvSpPr>
          <p:cNvPr id="3" name="مستطيل 2"/>
          <p:cNvSpPr/>
          <p:nvPr/>
        </p:nvSpPr>
        <p:spPr>
          <a:xfrm>
            <a:off x="1" y="721340"/>
            <a:ext cx="8999983" cy="4031873"/>
          </a:xfrm>
          <a:prstGeom prst="rect">
            <a:avLst/>
          </a:prstGeom>
        </p:spPr>
        <p:txBody>
          <a:bodyPr wrap="square">
            <a:spAutoFit/>
          </a:bodyPr>
          <a:lstStyle/>
          <a:p>
            <a:pPr algn="just"/>
            <a:r>
              <a:rPr lang="ar-SA" sz="3200" b="1" dirty="0" smtClean="0">
                <a:solidFill>
                  <a:srgbClr val="FFFF00"/>
                </a:solidFill>
              </a:rPr>
              <a:t>طوَّر جون سيرل أفكار أوستن </a:t>
            </a:r>
            <a:r>
              <a:rPr lang="ar-SA" sz="3200" b="1" dirty="0" err="1" smtClean="0">
                <a:solidFill>
                  <a:srgbClr val="FFFF00"/>
                </a:solidFill>
              </a:rPr>
              <a:t>فى</a:t>
            </a:r>
            <a:r>
              <a:rPr lang="ar-SA" sz="3200" b="1" dirty="0" smtClean="0">
                <a:solidFill>
                  <a:srgbClr val="FFFF00"/>
                </a:solidFill>
              </a:rPr>
              <a:t> أفعال الكلام وأقام الأسس المنهجية أو المبادئ العامة </a:t>
            </a:r>
            <a:r>
              <a:rPr lang="ar-SA" sz="3200" b="1" dirty="0" err="1" smtClean="0">
                <a:solidFill>
                  <a:srgbClr val="FFFF00"/>
                </a:solidFill>
              </a:rPr>
              <a:t>التى</a:t>
            </a:r>
            <a:r>
              <a:rPr lang="ar-SA" sz="3200" b="1" dirty="0" smtClean="0">
                <a:solidFill>
                  <a:srgbClr val="FFFF00"/>
                </a:solidFill>
              </a:rPr>
              <a:t> تقوم عليها نظريته </a:t>
            </a:r>
            <a:r>
              <a:rPr lang="ar-SA" sz="3200" b="1" dirty="0" err="1" smtClean="0">
                <a:solidFill>
                  <a:srgbClr val="FFFF00"/>
                </a:solidFill>
              </a:rPr>
              <a:t>فى</a:t>
            </a:r>
            <a:r>
              <a:rPr lang="ar-SA" sz="3200" b="1" dirty="0" smtClean="0">
                <a:solidFill>
                  <a:srgbClr val="FFFF00"/>
                </a:solidFill>
              </a:rPr>
              <a:t> أفعال الكلام ، وهذه المبادئ كالتالي :</a:t>
            </a:r>
          </a:p>
          <a:p>
            <a:pPr algn="just"/>
            <a:r>
              <a:rPr lang="ar-EG" sz="3200" b="1" dirty="0" smtClean="0">
                <a:solidFill>
                  <a:srgbClr val="FFFF00"/>
                </a:solidFill>
              </a:rPr>
              <a:t>1- </a:t>
            </a:r>
            <a:r>
              <a:rPr lang="ar-SA" sz="3200" b="1" dirty="0" smtClean="0">
                <a:solidFill>
                  <a:srgbClr val="FFFF00"/>
                </a:solidFill>
              </a:rPr>
              <a:t>يعد الفعل المتضمن في القول ( الإنجازي ) هو الوحدة الصغرى للاتصال اللغوي , وللقوة الإنجازية دليلا يبين لنا نوع الفعل الإنجازي الذي يؤديه المتكلم حين نطقه الجملة , كالنبر والتنغيم وصيغ الفعل .</a:t>
            </a:r>
          </a:p>
          <a:p>
            <a:pPr algn="just"/>
            <a:r>
              <a:rPr lang="ar-SA" sz="3200" b="1" dirty="0" smtClean="0">
                <a:solidFill>
                  <a:srgbClr val="FFFF00"/>
                </a:solidFill>
              </a:rPr>
              <a:t>2</a:t>
            </a:r>
            <a:r>
              <a:rPr lang="ar-EG" sz="3200" b="1" dirty="0" smtClean="0">
                <a:solidFill>
                  <a:srgbClr val="FFFF00"/>
                </a:solidFill>
              </a:rPr>
              <a:t>-</a:t>
            </a:r>
            <a:r>
              <a:rPr lang="ar-SA" sz="3200" b="1" dirty="0" smtClean="0">
                <a:solidFill>
                  <a:srgbClr val="FFFF00"/>
                </a:solidFill>
              </a:rPr>
              <a:t> الفعل الكلامي لا يقتصر على مراد المتكلم بل يرتبط أيضا بالعرف اللغوي والاجتماعي.</a:t>
            </a:r>
            <a:endParaRPr lang="ar-SA" sz="3200" b="1" dirty="0">
              <a:solidFill>
                <a:srgbClr val="FFFF00"/>
              </a:solidFill>
            </a:endParaRPr>
          </a:p>
        </p:txBody>
      </p:sp>
    </p:spTree>
    <p:extLst>
      <p:ext uri="{BB962C8B-B14F-4D97-AF65-F5344CB8AC3E}">
        <p14:creationId xmlns:p14="http://schemas.microsoft.com/office/powerpoint/2010/main" val="3203100733"/>
      </p:ext>
    </p:extLst>
  </p:cSld>
  <p:clrMapOvr>
    <a:masterClrMapping/>
  </p:clrMapOvr>
  <mc:AlternateContent xmlns:mc="http://schemas.openxmlformats.org/markup-compatibility/2006">
    <mc:Choice xmlns:p14="http://schemas.microsoft.com/office/powerpoint/2010/main" Requires="p14">
      <p:transition spd="slow" p14:dur="3900">
        <p14:glitter dir="r"/>
        <p:sndAc>
          <p:stSnd>
            <p:snd r:embed="rId2"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555641"/>
          </a:xfrm>
          <a:prstGeom prst="rect">
            <a:avLst/>
          </a:prstGeom>
        </p:spPr>
        <p:txBody>
          <a:bodyPr wrap="square">
            <a:spAutoFit/>
          </a:bodyPr>
          <a:lstStyle/>
          <a:p>
            <a:r>
              <a:rPr lang="ar-SA" sz="3600" b="1" dirty="0">
                <a:solidFill>
                  <a:srgbClr val="FFFF00"/>
                </a:solidFill>
              </a:rPr>
              <a:t>3-	</a:t>
            </a:r>
            <a:r>
              <a:rPr lang="ar-SA" sz="3200" b="1" dirty="0" smtClean="0">
                <a:solidFill>
                  <a:srgbClr val="FFFF00"/>
                </a:solidFill>
              </a:rPr>
              <a:t>طور شروط الملاءمة التي تحدث عنها أوستن وجعلها أربعة شروط وطبقها على الفعل الإنجازي وهذه الشروط هي :</a:t>
            </a:r>
          </a:p>
          <a:p>
            <a:r>
              <a:rPr lang="ar-SA" sz="3200" b="1" dirty="0" smtClean="0">
                <a:solidFill>
                  <a:srgbClr val="FFFF00"/>
                </a:solidFill>
              </a:rPr>
              <a:t>أ-  شروط المحتوى القضوي : </a:t>
            </a:r>
            <a:r>
              <a:rPr lang="ar-SA" sz="3200" b="1" dirty="0" smtClean="0"/>
              <a:t>ويتحقق بأن يكون للكلام معنى قضوي والقضوي نسبة إلى القضية التي تقوم على متحدث عنه أو مرجع و متحدث به أو خبر , والمحتوى القضوي هو المعنى الأصلي للقضية , ويتحقق شرط المحتوى القضوي في فعل الوعد مثلا إذا كان دالا على حدث في المستقبل يلزم به المتكلم نفسه . فهو فعل في المستقبل مطلوب من المخاطب .</a:t>
            </a:r>
          </a:p>
          <a:p>
            <a:r>
              <a:rPr lang="ar-SA" sz="3200" b="1" dirty="0" smtClean="0">
                <a:solidFill>
                  <a:srgbClr val="FFFF00"/>
                </a:solidFill>
              </a:rPr>
              <a:t>ب- الشرط التمهيدي : </a:t>
            </a:r>
            <a:r>
              <a:rPr lang="ar-SA" sz="3200" b="1" dirty="0" smtClean="0"/>
              <a:t>ويتحقق إذا كان المتكلم قاد</a:t>
            </a:r>
            <a:r>
              <a:rPr lang="ar-EG" sz="3200" b="1" dirty="0" smtClean="0"/>
              <a:t>را</a:t>
            </a:r>
            <a:r>
              <a:rPr lang="ar-SA" sz="3200" b="1" dirty="0" smtClean="0"/>
              <a:t> على إنجاز الفعل.</a:t>
            </a:r>
          </a:p>
          <a:p>
            <a:r>
              <a:rPr lang="ar-SA" sz="3200" b="1" dirty="0" smtClean="0">
                <a:solidFill>
                  <a:srgbClr val="FFFF00"/>
                </a:solidFill>
              </a:rPr>
              <a:t>ج- شرط الإخلاص : </a:t>
            </a:r>
            <a:r>
              <a:rPr lang="ar-SA" sz="3200" b="1" dirty="0" smtClean="0"/>
              <a:t>و يتحقق حين يكون المتكلم مخلصا في أداء الفعل .</a:t>
            </a:r>
          </a:p>
          <a:p>
            <a:r>
              <a:rPr lang="ar-SA" sz="3200" b="1" dirty="0">
                <a:solidFill>
                  <a:srgbClr val="FFFF00"/>
                </a:solidFill>
              </a:rPr>
              <a:t>د- الشرط الأساسي : </a:t>
            </a:r>
            <a:r>
              <a:rPr lang="ar-SA" sz="3200" b="1" dirty="0" smtClean="0"/>
              <a:t>ويتحقق حين يحاول المتكلم التأثير في السامع </a:t>
            </a:r>
            <a:r>
              <a:rPr lang="ar-SA" sz="3200" b="1" dirty="0"/>
              <a:t>لينجز</a:t>
            </a:r>
            <a:r>
              <a:rPr lang="ar-EG" sz="3200" b="1" dirty="0"/>
              <a:t> </a:t>
            </a:r>
            <a:r>
              <a:rPr lang="ar-SA" sz="3200" b="1" dirty="0"/>
              <a:t>الفعل .</a:t>
            </a:r>
          </a:p>
        </p:txBody>
      </p:sp>
    </p:spTree>
    <p:extLst>
      <p:ext uri="{BB962C8B-B14F-4D97-AF65-F5344CB8AC3E}">
        <p14:creationId xmlns:p14="http://schemas.microsoft.com/office/powerpoint/2010/main" val="534061818"/>
      </p:ext>
    </p:extLst>
  </p:cSld>
  <p:clrMapOvr>
    <a:masterClrMapping/>
  </p:clrMapOvr>
  <mc:AlternateContent xmlns:mc="http://schemas.openxmlformats.org/markup-compatibility/2006">
    <mc:Choice xmlns:p14="http://schemas.microsoft.com/office/powerpoint/2010/main" Requires="p14">
      <p:transition spd="slow" p14:dur="1200">
        <p14:flip dir="l"/>
        <p:sndAc>
          <p:stSnd>
            <p:snd r:embed="rId2" name="laser.wav"/>
          </p:stSnd>
        </p:sndAc>
      </p:transition>
    </mc:Choice>
    <mc:Fallback>
      <p:transition spd="slow">
        <p:fade/>
        <p:sndAc>
          <p:stSnd>
            <p:snd r:embed="rId2" name="laser.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38672" cy="707886"/>
          </a:xfrm>
          <a:prstGeom prst="rect">
            <a:avLst/>
          </a:prstGeom>
        </p:spPr>
        <p:txBody>
          <a:bodyPr wrap="square">
            <a:spAutoFit/>
          </a:bodyPr>
          <a:lstStyle/>
          <a:p>
            <a:pPr algn="ctr"/>
            <a:r>
              <a:rPr lang="ar-SA" sz="4000" dirty="0" smtClean="0">
                <a:solidFill>
                  <a:srgbClr val="FF00FF"/>
                </a:solidFill>
                <a:cs typeface="PT Bold Heading" pitchFamily="2" charset="-78"/>
              </a:rPr>
              <a:t>تصنيف سيرل لأفعال الكلام </a:t>
            </a:r>
            <a:endParaRPr lang="ar-SA" sz="4000" dirty="0">
              <a:solidFill>
                <a:srgbClr val="FF00FF"/>
              </a:solidFill>
              <a:cs typeface="PT Bold Heading" pitchFamily="2" charset="-78"/>
            </a:endParaRPr>
          </a:p>
        </p:txBody>
      </p:sp>
      <p:sp>
        <p:nvSpPr>
          <p:cNvPr id="3" name="مستطيل 2"/>
          <p:cNvSpPr/>
          <p:nvPr/>
        </p:nvSpPr>
        <p:spPr>
          <a:xfrm>
            <a:off x="0" y="707886"/>
            <a:ext cx="9144000" cy="4339650"/>
          </a:xfrm>
          <a:prstGeom prst="rect">
            <a:avLst/>
          </a:prstGeom>
        </p:spPr>
        <p:txBody>
          <a:bodyPr wrap="square">
            <a:spAutoFit/>
          </a:bodyPr>
          <a:lstStyle/>
          <a:p>
            <a:r>
              <a:rPr lang="ar-SA" sz="3600" dirty="0" smtClean="0">
                <a:solidFill>
                  <a:srgbClr val="FFFF00"/>
                </a:solidFill>
                <a:cs typeface="AL-Mateen" pitchFamily="2" charset="-78"/>
              </a:rPr>
              <a:t>صنف سيرل الأفعال الكلامية إلى خمسة أصناف هي : </a:t>
            </a:r>
            <a:endParaRPr lang="ar-EG" sz="3600" dirty="0" smtClean="0">
              <a:solidFill>
                <a:srgbClr val="FFFF00"/>
              </a:solidFill>
              <a:cs typeface="AL-Mateen" pitchFamily="2" charset="-78"/>
            </a:endParaRPr>
          </a:p>
          <a:p>
            <a:r>
              <a:rPr lang="ar-SA" sz="4000" dirty="0">
                <a:cs typeface="AL-Mateen" pitchFamily="2" charset="-78"/>
              </a:rPr>
              <a:t>1-	</a:t>
            </a:r>
            <a:r>
              <a:rPr lang="ar-SA" sz="4000" dirty="0" smtClean="0">
                <a:cs typeface="AL-Mateen" pitchFamily="2" charset="-78"/>
              </a:rPr>
              <a:t>الإثباتات ( الإخباريات أو التقريريات </a:t>
            </a:r>
            <a:r>
              <a:rPr lang="en-US" sz="4000" dirty="0" smtClean="0">
                <a:cs typeface="AL-Mateen" pitchFamily="2" charset="-78"/>
              </a:rPr>
              <a:t>assertives </a:t>
            </a:r>
            <a:r>
              <a:rPr lang="ar-EG" sz="4000" dirty="0" smtClean="0">
                <a:cs typeface="AL-Mateen" pitchFamily="2" charset="-78"/>
              </a:rPr>
              <a:t>2-</a:t>
            </a:r>
            <a:r>
              <a:rPr lang="en-US" sz="4000" dirty="0" smtClean="0">
                <a:cs typeface="AL-Mateen" pitchFamily="2" charset="-78"/>
              </a:rPr>
              <a:t> </a:t>
            </a:r>
            <a:r>
              <a:rPr lang="ar-EG" sz="4000" dirty="0" smtClean="0">
                <a:cs typeface="AL-Mateen" pitchFamily="2" charset="-78"/>
              </a:rPr>
              <a:t> </a:t>
            </a:r>
            <a:r>
              <a:rPr lang="ar-SA" sz="4000" dirty="0" smtClean="0">
                <a:cs typeface="AL-Mateen" pitchFamily="2" charset="-78"/>
              </a:rPr>
              <a:t>التوجيهات ( الأمريات أو الطلبيات </a:t>
            </a:r>
            <a:r>
              <a:rPr lang="en-US" sz="4000" dirty="0" smtClean="0">
                <a:cs typeface="AL-Mateen" pitchFamily="2" charset="-78"/>
              </a:rPr>
              <a:t>directives </a:t>
            </a:r>
          </a:p>
          <a:p>
            <a:r>
              <a:rPr lang="ar-EG" sz="4000" dirty="0" smtClean="0">
                <a:cs typeface="AL-Mateen" pitchFamily="2" charset="-78"/>
              </a:rPr>
              <a:t>3- </a:t>
            </a:r>
            <a:r>
              <a:rPr lang="en-US" sz="4000" dirty="0" smtClean="0">
                <a:cs typeface="AL-Mateen" pitchFamily="2" charset="-78"/>
              </a:rPr>
              <a:t> </a:t>
            </a:r>
            <a:r>
              <a:rPr lang="ar-SA" sz="4000" dirty="0" smtClean="0">
                <a:cs typeface="AL-Mateen" pitchFamily="2" charset="-78"/>
              </a:rPr>
              <a:t>الوعديات  </a:t>
            </a:r>
            <a:r>
              <a:rPr lang="en-US" sz="4000" dirty="0" smtClean="0">
                <a:cs typeface="AL-Mateen" pitchFamily="2" charset="-78"/>
              </a:rPr>
              <a:t>)</a:t>
            </a:r>
            <a:r>
              <a:rPr lang="ar-SA" sz="4000" dirty="0" smtClean="0">
                <a:cs typeface="AL-Mateen" pitchFamily="2" charset="-78"/>
              </a:rPr>
              <a:t> أو الالتزاميات </a:t>
            </a:r>
            <a:r>
              <a:rPr lang="en-US" sz="4000" dirty="0" smtClean="0">
                <a:cs typeface="AL-Mateen" pitchFamily="2" charset="-78"/>
              </a:rPr>
              <a:t>commissivs </a:t>
            </a:r>
          </a:p>
          <a:p>
            <a:r>
              <a:rPr lang="ar-EG" sz="4000" dirty="0" smtClean="0">
                <a:cs typeface="AL-Mateen" pitchFamily="2" charset="-78"/>
              </a:rPr>
              <a:t>4</a:t>
            </a:r>
            <a:r>
              <a:rPr lang="en-US" sz="4000" dirty="0" smtClean="0">
                <a:cs typeface="AL-Mateen" pitchFamily="2" charset="-78"/>
              </a:rPr>
              <a:t>-</a:t>
            </a:r>
            <a:r>
              <a:rPr lang="ar-EG" sz="4000" dirty="0" smtClean="0">
                <a:cs typeface="AL-Mateen" pitchFamily="2" charset="-78"/>
              </a:rPr>
              <a:t> </a:t>
            </a:r>
            <a:r>
              <a:rPr lang="en-US" sz="4000" dirty="0" smtClean="0">
                <a:cs typeface="AL-Mateen" pitchFamily="2" charset="-78"/>
              </a:rPr>
              <a:t>    </a:t>
            </a:r>
            <a:r>
              <a:rPr lang="ar-SA" sz="4000" dirty="0" smtClean="0">
                <a:cs typeface="AL-Mateen" pitchFamily="2" charset="-78"/>
              </a:rPr>
              <a:t>التعبيريات أو البوحيات </a:t>
            </a:r>
            <a:r>
              <a:rPr lang="en-US" sz="4000" dirty="0" smtClean="0">
                <a:cs typeface="AL-Mateen" pitchFamily="2" charset="-78"/>
              </a:rPr>
              <a:t>expressives  :</a:t>
            </a:r>
          </a:p>
          <a:p>
            <a:r>
              <a:rPr lang="ar-EG" sz="4000" dirty="0" smtClean="0">
                <a:cs typeface="AL-Mateen" pitchFamily="2" charset="-78"/>
              </a:rPr>
              <a:t>5</a:t>
            </a:r>
            <a:r>
              <a:rPr lang="en-US" sz="4000" dirty="0" smtClean="0">
                <a:cs typeface="AL-Mateen" pitchFamily="2" charset="-78"/>
              </a:rPr>
              <a:t>-	</a:t>
            </a:r>
            <a:r>
              <a:rPr lang="ar-SA" sz="4000" dirty="0" smtClean="0">
                <a:cs typeface="AL-Mateen" pitchFamily="2" charset="-78"/>
              </a:rPr>
              <a:t>التصريحات (الإيقاعيات أو الإعلانيات </a:t>
            </a:r>
            <a:r>
              <a:rPr lang="en-US" sz="4000" dirty="0" smtClean="0">
                <a:cs typeface="AL-Mateen" pitchFamily="2" charset="-78"/>
              </a:rPr>
              <a:t>declaratives</a:t>
            </a:r>
            <a:endParaRPr lang="en-US" sz="4000" dirty="0">
              <a:cs typeface="AL-Mateen" pitchFamily="2" charset="-78"/>
            </a:endParaRPr>
          </a:p>
        </p:txBody>
      </p:sp>
    </p:spTree>
    <p:extLst>
      <p:ext uri="{BB962C8B-B14F-4D97-AF65-F5344CB8AC3E}">
        <p14:creationId xmlns:p14="http://schemas.microsoft.com/office/powerpoint/2010/main" val="810384725"/>
      </p:ext>
    </p:extLst>
  </p:cSld>
  <p:clrMapOvr>
    <a:masterClrMapping/>
  </p:clrMapOvr>
  <mc:AlternateContent xmlns:mc="http://schemas.openxmlformats.org/markup-compatibility/2006">
    <mc:Choice xmlns:p14="http://schemas.microsoft.com/office/powerpoint/2010/main" Requires="p14">
      <p:transition spd="slow" p14:dur="1200">
        <p14:prism dir="r"/>
        <p:sndAc>
          <p:stSnd>
            <p:snd r:embed="rId2"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36230" cy="707886"/>
          </a:xfrm>
          <a:prstGeom prst="rect">
            <a:avLst/>
          </a:prstGeom>
        </p:spPr>
        <p:txBody>
          <a:bodyPr wrap="square">
            <a:spAutoFit/>
          </a:bodyPr>
          <a:lstStyle/>
          <a:p>
            <a:pPr algn="ctr"/>
            <a:r>
              <a:rPr lang="ar-SA" sz="4000" dirty="0" smtClean="0">
                <a:solidFill>
                  <a:srgbClr val="00FF00"/>
                </a:solidFill>
                <a:cs typeface="PT Bold Heading" pitchFamily="2" charset="-78"/>
              </a:rPr>
              <a:t>نظرية أفعال الكلام عند اللغويين العرب </a:t>
            </a:r>
            <a:endParaRPr lang="ar-SA" sz="4000" dirty="0">
              <a:solidFill>
                <a:srgbClr val="00FF00"/>
              </a:solidFill>
              <a:cs typeface="PT Bold Heading" pitchFamily="2" charset="-78"/>
            </a:endParaRPr>
          </a:p>
        </p:txBody>
      </p:sp>
      <p:sp>
        <p:nvSpPr>
          <p:cNvPr id="3" name="مستطيل 2"/>
          <p:cNvSpPr/>
          <p:nvPr/>
        </p:nvSpPr>
        <p:spPr>
          <a:xfrm>
            <a:off x="17160" y="856357"/>
            <a:ext cx="9119070" cy="6001643"/>
          </a:xfrm>
          <a:prstGeom prst="rect">
            <a:avLst/>
          </a:prstGeom>
        </p:spPr>
        <p:txBody>
          <a:bodyPr wrap="square">
            <a:spAutoFit/>
          </a:bodyPr>
          <a:lstStyle/>
          <a:p>
            <a:pPr algn="just"/>
            <a:r>
              <a:rPr lang="ar-SA" sz="3200" b="1" dirty="0" smtClean="0">
                <a:solidFill>
                  <a:srgbClr val="00FF00"/>
                </a:solidFill>
                <a:cs typeface="AL-Mateen" pitchFamily="2" charset="-78"/>
              </a:rPr>
              <a:t>فالسكاكى </a:t>
            </a:r>
            <a:r>
              <a:rPr lang="ar-SA" sz="3200" b="1" dirty="0" smtClean="0">
                <a:solidFill>
                  <a:srgbClr val="FFFF00"/>
                </a:solidFill>
              </a:rPr>
              <a:t>مثلا ،</a:t>
            </a:r>
            <a:r>
              <a:rPr lang="ar-EG" sz="3200" b="1" dirty="0" smtClean="0">
                <a:solidFill>
                  <a:srgbClr val="FFFF00"/>
                </a:solidFill>
              </a:rPr>
              <a:t>صاحب كتاب « </a:t>
            </a:r>
            <a:r>
              <a:rPr lang="ar-EG" sz="3200" b="1" dirty="0" smtClean="0">
                <a:solidFill>
                  <a:srgbClr val="00FF00"/>
                </a:solidFill>
              </a:rPr>
              <a:t>مفتاح العلوم </a:t>
            </a:r>
            <a:r>
              <a:rPr lang="ar-EG" sz="3200" b="1" dirty="0" smtClean="0">
                <a:solidFill>
                  <a:srgbClr val="FFFF00"/>
                </a:solidFill>
              </a:rPr>
              <a:t>«</a:t>
            </a:r>
            <a:r>
              <a:rPr lang="ar-SA" sz="3200" b="1" dirty="0" smtClean="0">
                <a:solidFill>
                  <a:srgbClr val="FFFF00"/>
                </a:solidFill>
              </a:rPr>
              <a:t> </a:t>
            </a:r>
            <a:r>
              <a:rPr lang="ar-EG" sz="3200" b="1" dirty="0" smtClean="0">
                <a:solidFill>
                  <a:srgbClr val="FFFF00"/>
                </a:solidFill>
              </a:rPr>
              <a:t>، </a:t>
            </a:r>
            <a:r>
              <a:rPr lang="ar-SA" sz="3200" b="1" dirty="0" smtClean="0">
                <a:solidFill>
                  <a:srgbClr val="FFFF00"/>
                </a:solidFill>
              </a:rPr>
              <a:t>اكتفى بتقسيم الكلام ، من حيث مطابقته أو عدم مطابقته للواقع إلى خبر وطلب ، ثم فرع الطلب استنادا إلى ثلاثة معاير مختلفة ،إلى </a:t>
            </a:r>
            <a:r>
              <a:rPr lang="ar-SA" sz="3200" b="1" dirty="0" smtClean="0">
                <a:solidFill>
                  <a:srgbClr val="00FF00"/>
                </a:solidFill>
              </a:rPr>
              <a:t>ستة أقسام </a:t>
            </a:r>
            <a:r>
              <a:rPr lang="ar-SA" sz="3200" b="1" dirty="0" smtClean="0">
                <a:solidFill>
                  <a:srgbClr val="FFFF00"/>
                </a:solidFill>
              </a:rPr>
              <a:t>فالطلب إذا تأملت ، نوعان :نوع لا يستدعى في مطلوبة إمكان الحصول ....،ونوع يستدعى فيه إمكان الحصول .والمطلوب بالنظر إلى انه لا واسطة بين الثبوت والانتفاء ، يستلزم انحصاره في قسمين : حصول ثبوت متصور ، وحصول انتفاء . وبالنظر إلى كون الحصول ذهنيا وخارجيا يستلزم انقساما إلى أربعة أقسام : حصولان في الذهن ، وحصولان في الخارج . ثم إذا لم يزد الحصول في الذهن على التصور والتصديق لم يتجاوز أقسام المطلوب ستة : حصول تصور أو تصديق في الذهن وحصول انتفاء تصور أو تصديق فيه ، وحصول ثبوت تصور أو انتفاء في الخارج ...</a:t>
            </a:r>
            <a:endParaRPr lang="ar-SA" sz="3200" b="1" dirty="0">
              <a:solidFill>
                <a:srgbClr val="FFFF00"/>
              </a:solidFill>
            </a:endParaRPr>
          </a:p>
        </p:txBody>
      </p:sp>
    </p:spTree>
    <p:extLst>
      <p:ext uri="{BB962C8B-B14F-4D97-AF65-F5344CB8AC3E}">
        <p14:creationId xmlns:p14="http://schemas.microsoft.com/office/powerpoint/2010/main" val="2430674538"/>
      </p:ext>
    </p:extLst>
  </p:cSld>
  <p:clrMapOvr>
    <a:masterClrMapping/>
  </p:clrMapOvr>
  <mc:AlternateContent xmlns:mc="http://schemas.openxmlformats.org/markup-compatibility/2006">
    <mc:Choice xmlns:p14="http://schemas.microsoft.com/office/powerpoint/2010/main" Requires="p14">
      <p:transition spd="slow" p14:dur="1400">
        <p14:doors dir="vert"/>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036496" cy="646331"/>
          </a:xfrm>
          <a:prstGeom prst="rect">
            <a:avLst/>
          </a:prstGeom>
        </p:spPr>
        <p:txBody>
          <a:bodyPr wrap="square">
            <a:spAutoFit/>
          </a:bodyPr>
          <a:lstStyle/>
          <a:p>
            <a:pPr algn="ctr"/>
            <a:r>
              <a:rPr lang="ar-SA" sz="3600" dirty="0" smtClean="0">
                <a:cs typeface="PT Bold Heading" pitchFamily="2" charset="-78"/>
              </a:rPr>
              <a:t>تصنيف أوستن للأفعال الداخلة القول</a:t>
            </a:r>
            <a:endParaRPr lang="ar-SA" sz="3600" dirty="0">
              <a:cs typeface="PT Bold Heading" pitchFamily="2" charset="-78"/>
            </a:endParaRPr>
          </a:p>
        </p:txBody>
      </p:sp>
      <p:sp>
        <p:nvSpPr>
          <p:cNvPr id="3" name="مستطيل 2"/>
          <p:cNvSpPr/>
          <p:nvPr/>
        </p:nvSpPr>
        <p:spPr>
          <a:xfrm>
            <a:off x="0" y="706011"/>
            <a:ext cx="9144000" cy="5016758"/>
          </a:xfrm>
          <a:prstGeom prst="rect">
            <a:avLst/>
          </a:prstGeom>
        </p:spPr>
        <p:txBody>
          <a:bodyPr wrap="square">
            <a:spAutoFit/>
          </a:bodyPr>
          <a:lstStyle/>
          <a:p>
            <a:pPr algn="just"/>
            <a:r>
              <a:rPr lang="ar-SA" sz="3200" b="1" dirty="0" smtClean="0">
                <a:solidFill>
                  <a:srgbClr val="FFFF00"/>
                </a:solidFill>
                <a:latin typeface="Simplified Arabic" pitchFamily="18" charset="-78"/>
                <a:cs typeface="AL-Mateen" pitchFamily="2" charset="-78"/>
              </a:rPr>
              <a:t>1-الأفعال اللغوية الدالة على الحكم ( الحكميات </a:t>
            </a:r>
            <a:r>
              <a:rPr lang="en-US" sz="3200" b="1" dirty="0" smtClean="0">
                <a:solidFill>
                  <a:srgbClr val="FFFF00"/>
                </a:solidFill>
                <a:latin typeface="Simplified Arabic" pitchFamily="18" charset="-78"/>
                <a:cs typeface="AL-Mateen" pitchFamily="2" charset="-78"/>
              </a:rPr>
              <a:t>verdictives </a:t>
            </a:r>
            <a:r>
              <a:rPr lang="en-US" sz="3200" b="1" dirty="0" smtClean="0">
                <a:latin typeface="Simplified Arabic" pitchFamily="18" charset="-78"/>
                <a:cs typeface="AL-Mateen" pitchFamily="2" charset="-78"/>
              </a:rPr>
              <a:t>:</a:t>
            </a:r>
          </a:p>
          <a:p>
            <a:pPr algn="just"/>
            <a:r>
              <a:rPr lang="ar-SA" sz="3200" b="1" dirty="0" smtClean="0">
                <a:latin typeface="Simplified Arabic" pitchFamily="18" charset="-78"/>
                <a:cs typeface="Simplified Arabic" pitchFamily="18" charset="-78"/>
              </a:rPr>
              <a:t>هي الأفعال التي تقول على الإطلاق حكم مبنى على شهادة أو تعليل ، حول قيمة أو واقع ما . أو الأفعال اللغوية الدالة على الحكم ، وهو كل فعل يدل على حكم يصدره مُحَكَم أو حَكَم مثل : حَكَمَ , قيَّم , برَّأ , شخَّصَ , عيَّنَ , وصَفَ , حلل  ، حسَبَ ،  ، صنَّفَ ، أرّخَ ، فسَّرَ . هي الأفعال التي تقضى بحكم ملائم أو غير ملائم على سلوك ما أو على تبرير هذا السلوك ، وهذا الحكم ليس بما هو حاصل بل بما سوف ، (4)مثال ذلك :امر ، نهى ، ترجى ،نصح ، حرض ، وكذلك يحصى أوستن بينها الأفعال: عين ، سمى ، استقال ، اعلن الافتتاح أو الاختتام صوت ، صرح ، اعلن .</a:t>
            </a:r>
            <a:endParaRPr lang="ar-SA" sz="3200" b="1" dirty="0">
              <a:latin typeface="Simplified Arabic" pitchFamily="18" charset="-78"/>
              <a:cs typeface="Simplified Arabic" pitchFamily="18" charset="-78"/>
            </a:endParaRPr>
          </a:p>
        </p:txBody>
      </p:sp>
      <p:sp>
        <p:nvSpPr>
          <p:cNvPr id="4" name="مستطيل 3"/>
          <p:cNvSpPr/>
          <p:nvPr/>
        </p:nvSpPr>
        <p:spPr>
          <a:xfrm>
            <a:off x="0" y="5765364"/>
            <a:ext cx="9112344" cy="584775"/>
          </a:xfrm>
          <a:prstGeom prst="rect">
            <a:avLst/>
          </a:prstGeom>
        </p:spPr>
        <p:txBody>
          <a:bodyPr wrap="square">
            <a:spAutoFit/>
          </a:bodyPr>
          <a:lstStyle/>
          <a:p>
            <a:r>
              <a:rPr lang="ar-SA" sz="3200" b="1" dirty="0" smtClean="0">
                <a:solidFill>
                  <a:srgbClr val="FFFF00"/>
                </a:solidFill>
              </a:rPr>
              <a:t>2-الأفعال الدالة على الوعد أو التعهد  الوعديات</a:t>
            </a:r>
            <a:r>
              <a:rPr lang="en-US" sz="3200" b="1" dirty="0" smtClean="0">
                <a:solidFill>
                  <a:srgbClr val="FFFF00"/>
                </a:solidFill>
              </a:rPr>
              <a:t>commissivs : </a:t>
            </a:r>
            <a:endParaRPr lang="ar-SA" sz="3200" b="1" dirty="0">
              <a:solidFill>
                <a:srgbClr val="FFFF00"/>
              </a:solidFill>
            </a:endParaRPr>
          </a:p>
        </p:txBody>
      </p:sp>
    </p:spTree>
    <p:extLst>
      <p:ext uri="{BB962C8B-B14F-4D97-AF65-F5344CB8AC3E}">
        <p14:creationId xmlns:p14="http://schemas.microsoft.com/office/powerpoint/2010/main" val="990170212"/>
      </p:ext>
    </p:extLst>
  </p:cSld>
  <p:clrMapOvr>
    <a:masterClrMapping/>
  </p:clrMapOvr>
  <mc:AlternateContent xmlns:mc="http://schemas.openxmlformats.org/markup-compatibility/2006">
    <mc:Choice xmlns:p14="http://schemas.microsoft.com/office/powerpoint/2010/main" Requires="p14">
      <p:transition spd="slow" p14:dur="1400">
        <p14:doors dir="vert"/>
        <p:sndAc>
          <p:stSnd>
            <p:snd r:embed="rId2"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144"/>
            <a:ext cx="9144000" cy="2554545"/>
          </a:xfrm>
          <a:prstGeom prst="rect">
            <a:avLst/>
          </a:prstGeom>
        </p:spPr>
        <p:txBody>
          <a:bodyPr wrap="square">
            <a:spAutoFit/>
          </a:bodyPr>
          <a:lstStyle/>
          <a:p>
            <a:pPr algn="just"/>
            <a:r>
              <a:rPr lang="ar-SA" sz="3200" b="1" dirty="0" smtClean="0"/>
              <a:t>وهى كل فعل يعبر به المتكلم عن وعد أو تعهد بفعل شيء مثل : وعد , تعهد , أقسَمَ ، نذَرَ ، ، انضوى ، رهَنَ ، عقَدَ ، عزَمَ ، نوى , ضمِنَ , كفَلَ , قبِل , التزمَ ...إلخ . والأفعال من هذا النوع - كما يقول أوستن- لا تفترض  سوى شيء واحد ، ألا وهو إرغام المتكلم على تبنى سلوك ما . </a:t>
            </a:r>
            <a:endParaRPr lang="ar-SA" sz="3200" b="1" dirty="0"/>
          </a:p>
        </p:txBody>
      </p:sp>
      <p:sp>
        <p:nvSpPr>
          <p:cNvPr id="3" name="مستطيل 2"/>
          <p:cNvSpPr/>
          <p:nvPr/>
        </p:nvSpPr>
        <p:spPr>
          <a:xfrm>
            <a:off x="0" y="2547401"/>
            <a:ext cx="9144000" cy="2062103"/>
          </a:xfrm>
          <a:prstGeom prst="rect">
            <a:avLst/>
          </a:prstGeom>
        </p:spPr>
        <p:txBody>
          <a:bodyPr wrap="square">
            <a:spAutoFit/>
          </a:bodyPr>
          <a:lstStyle/>
          <a:p>
            <a:pPr algn="just"/>
            <a:r>
              <a:rPr lang="ar-SA" sz="3200" b="1" dirty="0" smtClean="0">
                <a:solidFill>
                  <a:srgbClr val="FFFF00"/>
                </a:solidFill>
              </a:rPr>
              <a:t>3-الأفعال </a:t>
            </a:r>
            <a:r>
              <a:rPr lang="ar-SA" sz="3200" b="1" dirty="0">
                <a:solidFill>
                  <a:srgbClr val="FFFF00"/>
                </a:solidFill>
              </a:rPr>
              <a:t>اللغوية الدالة على الممارسة أو القرارات ( الإنفاذيات </a:t>
            </a:r>
            <a:r>
              <a:rPr lang="en-US" sz="3200" b="1" dirty="0">
                <a:solidFill>
                  <a:srgbClr val="FFFF00"/>
                </a:solidFill>
              </a:rPr>
              <a:t>exercitivs </a:t>
            </a:r>
            <a:r>
              <a:rPr lang="en-US" sz="3200" b="1" dirty="0" smtClean="0">
                <a:solidFill>
                  <a:srgbClr val="FFFF00"/>
                </a:solidFill>
              </a:rPr>
              <a:t>:   </a:t>
            </a:r>
            <a:r>
              <a:rPr lang="ar-SA" sz="3200" b="1" dirty="0" smtClean="0"/>
              <a:t>كل </a:t>
            </a:r>
            <a:r>
              <a:rPr lang="ar-SA" sz="3200" b="1" dirty="0"/>
              <a:t>فعل يعبر عن اتخاذ قرار أو ممارسة في صالح شخص ما أو ضده مثل : عيَّن , حذَّرَ , حرَّمَ , أذِنَ , نصَحَ , جنَّدَ , اختارَ , طرَدَ ...إلخ</a:t>
            </a:r>
          </a:p>
        </p:txBody>
      </p:sp>
      <p:sp>
        <p:nvSpPr>
          <p:cNvPr id="4" name="مستطيل 3"/>
          <p:cNvSpPr/>
          <p:nvPr/>
        </p:nvSpPr>
        <p:spPr>
          <a:xfrm>
            <a:off x="0" y="4609504"/>
            <a:ext cx="9144000" cy="2585323"/>
          </a:xfrm>
          <a:prstGeom prst="rect">
            <a:avLst/>
          </a:prstGeom>
        </p:spPr>
        <p:txBody>
          <a:bodyPr wrap="square">
            <a:spAutoFit/>
          </a:bodyPr>
          <a:lstStyle/>
          <a:p>
            <a:r>
              <a:rPr lang="ar-SA" sz="3200" b="1" dirty="0">
                <a:solidFill>
                  <a:srgbClr val="FFFF00"/>
                </a:solidFill>
              </a:rPr>
              <a:t>4- الأفعال الدالة على العرض أو الإيضاح ( التبيينات </a:t>
            </a:r>
            <a:r>
              <a:rPr lang="en-US" sz="3200" b="1" dirty="0">
                <a:solidFill>
                  <a:srgbClr val="FFFF00"/>
                </a:solidFill>
              </a:rPr>
              <a:t>expositivs </a:t>
            </a:r>
            <a:r>
              <a:rPr lang="en-US" sz="3200" b="1" dirty="0" smtClean="0">
                <a:solidFill>
                  <a:srgbClr val="FFFF00"/>
                </a:solidFill>
              </a:rPr>
              <a:t>:</a:t>
            </a:r>
            <a:endParaRPr lang="en-US" sz="3200" b="1" dirty="0">
              <a:solidFill>
                <a:srgbClr val="FFFF00"/>
              </a:solidFill>
            </a:endParaRPr>
          </a:p>
          <a:p>
            <a:pPr algn="just"/>
            <a:r>
              <a:rPr lang="ar-SA" sz="2800" b="1" dirty="0"/>
              <a:t>كل فعل يؤتى به لتوضيح وجهة نظر أو بيانا لرأي وذكر الحجة , أو هي تستخدم للمحاججة والإبانة عن التصورات وتوضيح استعمال الكلمات مثل :اعترفَ , ردَّ , أثبتَ , اعترضَ , افترضَ , شكَّ , استفهمَ , وافقَ , أكدَّ , </a:t>
            </a:r>
            <a:r>
              <a:rPr lang="ar-SA" sz="2800" b="1" dirty="0" smtClean="0"/>
              <a:t>أنكرَ, </a:t>
            </a:r>
            <a:r>
              <a:rPr lang="ar-SA" sz="2800" b="1" dirty="0"/>
              <a:t>أجابَ , وهبَ , فسَّرَ ، استنبط ، شرَحَ ...إلخ .</a:t>
            </a:r>
          </a:p>
          <a:p>
            <a:endParaRPr lang="ar-SA" dirty="0"/>
          </a:p>
        </p:txBody>
      </p:sp>
    </p:spTree>
    <p:extLst>
      <p:ext uri="{BB962C8B-B14F-4D97-AF65-F5344CB8AC3E}">
        <p14:creationId xmlns:p14="http://schemas.microsoft.com/office/powerpoint/2010/main" val="1292347373"/>
      </p:ext>
    </p:extLst>
  </p:cSld>
  <p:clrMapOvr>
    <a:masterClrMapping/>
  </p:clrMapOvr>
  <mc:AlternateContent xmlns:mc="http://schemas.openxmlformats.org/markup-compatibility/2006">
    <mc:Choice xmlns:p14="http://schemas.microsoft.com/office/powerpoint/2010/main" Requires="p14">
      <p:transition spd="slow" p14:dur="1600">
        <p14:gallery dir="r"/>
        <p:sndAc>
          <p:stSnd>
            <p:snd r:embed="rId2" name="laser.wav"/>
          </p:stSnd>
        </p:sndAc>
      </p:transition>
    </mc:Choice>
    <mc:Fallback>
      <p:transition spd="slow">
        <p:fade/>
        <p:sndAc>
          <p:stSnd>
            <p:snd r:embed="rId2" name="laser.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9822"/>
            <a:ext cx="9144000" cy="3046988"/>
          </a:xfrm>
          <a:prstGeom prst="rect">
            <a:avLst/>
          </a:prstGeom>
        </p:spPr>
        <p:txBody>
          <a:bodyPr wrap="square">
            <a:spAutoFit/>
          </a:bodyPr>
          <a:lstStyle/>
          <a:p>
            <a:r>
              <a:rPr lang="ar-SA" sz="3200" b="1" dirty="0">
                <a:solidFill>
                  <a:srgbClr val="FFFF00"/>
                </a:solidFill>
              </a:rPr>
              <a:t>5-الأفعال الدالة على السلوك أو السيرة </a:t>
            </a:r>
            <a:r>
              <a:rPr lang="ar-SA" sz="3200" b="1" dirty="0" smtClean="0">
                <a:solidFill>
                  <a:srgbClr val="FFFF00"/>
                </a:solidFill>
              </a:rPr>
              <a:t>السلوكيات </a:t>
            </a:r>
            <a:r>
              <a:rPr lang="en-US" sz="3200" b="1" dirty="0" smtClean="0">
                <a:solidFill>
                  <a:srgbClr val="FFFF00"/>
                </a:solidFill>
              </a:rPr>
              <a:t>conductivs :</a:t>
            </a:r>
            <a:endParaRPr lang="en-US" sz="3200" b="1" dirty="0">
              <a:solidFill>
                <a:srgbClr val="FFFF00"/>
              </a:solidFill>
            </a:endParaRPr>
          </a:p>
          <a:p>
            <a:pPr algn="just"/>
            <a:r>
              <a:rPr lang="ar-SA" sz="3200" b="1" dirty="0"/>
              <a:t>كل فعل يعبر عن سلوك أو سيرة المتكلمين الاجتماعي ،  أو هي رد فعل وتعبير عن مواقف تجاه سلوك  ومصير الآخرين،  والكلمات من هذا النوع مثل : شكَّر , لعَنَ , اعتذر , تعاطفَ , هنأَ ،عزَّى، انتقدَ ،مدَحَ، هجا ،  وبَّخَ ، ودَّعَ ، باركَ ، لقَّنَ ، شرِبَ نخبَ ، وكذلك : تحدَّى ، اعترض .</a:t>
            </a:r>
          </a:p>
        </p:txBody>
      </p:sp>
      <p:sp>
        <p:nvSpPr>
          <p:cNvPr id="3" name="مستطيل 2"/>
          <p:cNvSpPr/>
          <p:nvPr/>
        </p:nvSpPr>
        <p:spPr>
          <a:xfrm>
            <a:off x="1907704" y="3037166"/>
            <a:ext cx="5256583" cy="707886"/>
          </a:xfrm>
          <a:prstGeom prst="rect">
            <a:avLst/>
          </a:prstGeom>
        </p:spPr>
        <p:txBody>
          <a:bodyPr wrap="square">
            <a:spAutoFit/>
          </a:bodyPr>
          <a:lstStyle/>
          <a:p>
            <a:pPr algn="ctr"/>
            <a:r>
              <a:rPr lang="ar-SA" sz="4000" dirty="0" smtClean="0">
                <a:solidFill>
                  <a:srgbClr val="FF0066"/>
                </a:solidFill>
                <a:cs typeface="PT Bold Heading" pitchFamily="2" charset="-78"/>
              </a:rPr>
              <a:t>نقد سيرل لتصنيف أوستن </a:t>
            </a:r>
            <a:endParaRPr lang="ar-SA" sz="4000" dirty="0">
              <a:solidFill>
                <a:srgbClr val="FF0066"/>
              </a:solidFill>
              <a:cs typeface="PT Bold Heading" pitchFamily="2" charset="-78"/>
            </a:endParaRPr>
          </a:p>
        </p:txBody>
      </p:sp>
      <p:sp>
        <p:nvSpPr>
          <p:cNvPr id="4" name="مستطيل 3"/>
          <p:cNvSpPr/>
          <p:nvPr/>
        </p:nvSpPr>
        <p:spPr>
          <a:xfrm>
            <a:off x="0" y="3789040"/>
            <a:ext cx="9143999" cy="2923877"/>
          </a:xfrm>
          <a:prstGeom prst="rect">
            <a:avLst/>
          </a:prstGeom>
        </p:spPr>
        <p:txBody>
          <a:bodyPr wrap="square">
            <a:spAutoFit/>
          </a:bodyPr>
          <a:lstStyle/>
          <a:p>
            <a:r>
              <a:rPr lang="ar-SA" sz="3200" b="1" dirty="0">
                <a:solidFill>
                  <a:srgbClr val="FFFF00"/>
                </a:solidFill>
              </a:rPr>
              <a:t>وجه سيرل ضد تصنيف أوستن عدة اعتراضات :</a:t>
            </a:r>
          </a:p>
          <a:p>
            <a:pPr algn="just"/>
            <a:r>
              <a:rPr lang="ar-SA" sz="3200" b="1" dirty="0" smtClean="0">
                <a:solidFill>
                  <a:srgbClr val="FFFF00"/>
                </a:solidFill>
              </a:rPr>
              <a:t>-</a:t>
            </a:r>
            <a:r>
              <a:rPr lang="ar-EG" sz="3200" b="1" dirty="0" smtClean="0">
                <a:solidFill>
                  <a:srgbClr val="FFFF00"/>
                </a:solidFill>
              </a:rPr>
              <a:t> </a:t>
            </a:r>
            <a:r>
              <a:rPr lang="ar-SA" sz="2400" b="1" dirty="0" smtClean="0"/>
              <a:t>فأول </a:t>
            </a:r>
            <a:r>
              <a:rPr lang="ar-SA" sz="2400" b="1" dirty="0"/>
              <a:t>ما يجدر التنبه إليه في هذه اللائحة ،هي أنها لا تصنف الأفعال الداخلة في القول بل أسماء هذه الأفعال</a:t>
            </a:r>
            <a:r>
              <a:rPr lang="en-US" sz="2400" b="1" dirty="0"/>
              <a:t>verb (</a:t>
            </a:r>
            <a:r>
              <a:rPr lang="ar-SA" sz="2400" b="1" dirty="0"/>
              <a:t>لاحظ الخلط في اللغة العربية بين الفعل </a:t>
            </a:r>
            <a:r>
              <a:rPr lang="en-US" sz="2400" b="1" dirty="0"/>
              <a:t>act </a:t>
            </a:r>
            <a:r>
              <a:rPr lang="ar-SA" sz="2400" b="1" dirty="0"/>
              <a:t>واسم الفعل </a:t>
            </a:r>
            <a:r>
              <a:rPr lang="en-US" sz="2400" b="1" dirty="0"/>
              <a:t>verb). </a:t>
            </a:r>
            <a:r>
              <a:rPr lang="ar-SA" sz="2400" b="1" dirty="0"/>
              <a:t>مما يدل على أن أوستن ينطلق من افتراض واهٍ  وهو أن </a:t>
            </a:r>
            <a:r>
              <a:rPr lang="ar-SA" sz="2400" b="1" dirty="0" err="1"/>
              <a:t>أى</a:t>
            </a:r>
            <a:r>
              <a:rPr lang="ar-SA" sz="2400" b="1" dirty="0"/>
              <a:t> تصنيف لأسماء الأفعال الداخلة في القول هو بحد ذاته تصنيف لهذه الأفعال. وفى الحقيقة بعض أسماء الأفعال مثل صرح ، لا تدل على فعل داخل في القول بل على الطريقة التي تنجز بها مثل هذه الأفعال. فإنما التصريح يكون تصريحا بخبر أو أمر أو وعد</a:t>
            </a:r>
            <a:r>
              <a:rPr lang="ar-SA" b="1" dirty="0" smtClean="0"/>
              <a:t> .</a:t>
            </a:r>
            <a:endParaRPr lang="ar-SA" b="1" dirty="0"/>
          </a:p>
        </p:txBody>
      </p:sp>
    </p:spTree>
    <p:extLst>
      <p:ext uri="{BB962C8B-B14F-4D97-AF65-F5344CB8AC3E}">
        <p14:creationId xmlns:p14="http://schemas.microsoft.com/office/powerpoint/2010/main" val="4235033144"/>
      </p:ext>
    </p:extLst>
  </p:cSld>
  <p:clrMapOvr>
    <a:masterClrMapping/>
  </p:clrMapOvr>
  <mc:AlternateContent xmlns:mc="http://schemas.openxmlformats.org/markup-compatibility/2006">
    <mc:Choice xmlns:p14="http://schemas.microsoft.com/office/powerpoint/2010/main" Requires="p14">
      <p:transition spd="slow" p14:dur="900">
        <p14:warp dir="in"/>
        <p:sndAc>
          <p:stSnd>
            <p:snd r:embed="rId2"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2554545"/>
          </a:xfrm>
          <a:prstGeom prst="rect">
            <a:avLst/>
          </a:prstGeom>
        </p:spPr>
        <p:txBody>
          <a:bodyPr wrap="square">
            <a:spAutoFit/>
          </a:bodyPr>
          <a:lstStyle/>
          <a:p>
            <a:pPr algn="just"/>
            <a:r>
              <a:rPr lang="ar-SA" sz="3200" b="1" dirty="0"/>
              <a:t>-كذلك بعض أسماء الأفعال التي يأتي أوستن على ذكره لا تندرج في الواقع تحت أسماء الأفعال الداخلة في القول مثل حسب ،عزم ،قصد أن ، نوى . فمن يقول أنا انوى ، ليس معنيان عنده النية .</a:t>
            </a:r>
          </a:p>
          <a:p>
            <a:pPr algn="just"/>
            <a:r>
              <a:rPr lang="ar-SA" sz="3200" b="1" dirty="0"/>
              <a:t>-أما العجز الأساسي في هذا التصنيف فهو افتقاره بوجه العموم إلى مبادئ واضحة ومتماسكة يعتمد عليها للتميز بين الأفعال الكلامية .</a:t>
            </a:r>
          </a:p>
        </p:txBody>
      </p:sp>
      <p:sp>
        <p:nvSpPr>
          <p:cNvPr id="3" name="مستطيل 2"/>
          <p:cNvSpPr/>
          <p:nvPr/>
        </p:nvSpPr>
        <p:spPr>
          <a:xfrm>
            <a:off x="0" y="3811012"/>
            <a:ext cx="9144000" cy="3046988"/>
          </a:xfrm>
          <a:prstGeom prst="rect">
            <a:avLst/>
          </a:prstGeom>
        </p:spPr>
        <p:txBody>
          <a:bodyPr wrap="square">
            <a:spAutoFit/>
          </a:bodyPr>
          <a:lstStyle/>
          <a:p>
            <a:pPr algn="just"/>
            <a:r>
              <a:rPr lang="ar-SA" dirty="0" smtClean="0"/>
              <a:t>-</a:t>
            </a:r>
            <a:r>
              <a:rPr lang="ar-SA" sz="3200" b="1" dirty="0"/>
              <a:t>وأخيرا ، فكثير من الأفعال الموضوعة في صنف ما ،لا تفي بتعريف هذا  الصنف فأسماء الأفعال : سمَّى ،عيَّن ،حرَّم (بمعنى أوقع الحرام ) لا شكل حكما ملائما أو غير ملائم على سلوك ما ،كما تنص التنفيذيات ،بل هي إنجاز الأفعال.  إذن لإقامة تصنيف متماسك لا يحتمل التراكب الالتباس ،كان لابد من وضع معايير تحدد الخصائص المهمة ،وتتيح بالتالي الفرز بشكل دقيق جازم هذا ما فعله سيرل .</a:t>
            </a:r>
          </a:p>
        </p:txBody>
      </p:sp>
      <p:sp>
        <p:nvSpPr>
          <p:cNvPr id="4" name="مستطيل 3"/>
          <p:cNvSpPr/>
          <p:nvPr/>
        </p:nvSpPr>
        <p:spPr>
          <a:xfrm>
            <a:off x="0" y="2551837"/>
            <a:ext cx="9144000" cy="1200329"/>
          </a:xfrm>
          <a:prstGeom prst="rect">
            <a:avLst/>
          </a:prstGeom>
        </p:spPr>
        <p:txBody>
          <a:bodyPr wrap="square">
            <a:spAutoFit/>
          </a:bodyPr>
          <a:lstStyle/>
          <a:p>
            <a:pPr algn="just"/>
            <a:r>
              <a:rPr lang="ar-SA" sz="2000" b="1" dirty="0" smtClean="0"/>
              <a:t>-</a:t>
            </a:r>
            <a:r>
              <a:rPr lang="ar-SA" sz="2400" b="1" dirty="0" smtClean="0">
                <a:solidFill>
                  <a:srgbClr val="FFC000"/>
                </a:solidFill>
              </a:rPr>
              <a:t>هذا </a:t>
            </a:r>
            <a:r>
              <a:rPr lang="ar-SA" sz="2400" b="1" dirty="0">
                <a:solidFill>
                  <a:srgbClr val="FFC000"/>
                </a:solidFill>
              </a:rPr>
              <a:t>التصنيف </a:t>
            </a:r>
            <a:r>
              <a:rPr lang="ar-SA" sz="2400" b="1" dirty="0" smtClean="0">
                <a:solidFill>
                  <a:srgbClr val="FFC000"/>
                </a:solidFill>
              </a:rPr>
              <a:t>يشوبه ال</a:t>
            </a:r>
            <a:r>
              <a:rPr lang="ar-EG" sz="2400" b="1" dirty="0" smtClean="0">
                <a:solidFill>
                  <a:srgbClr val="FFC000"/>
                </a:solidFill>
              </a:rPr>
              <a:t>التباس ، و</a:t>
            </a:r>
            <a:r>
              <a:rPr lang="ar-SA" sz="2400" b="1" dirty="0" smtClean="0">
                <a:solidFill>
                  <a:srgbClr val="FFC000"/>
                </a:solidFill>
              </a:rPr>
              <a:t>بعض </a:t>
            </a:r>
            <a:r>
              <a:rPr lang="ar-SA" sz="2400" b="1" dirty="0">
                <a:solidFill>
                  <a:srgbClr val="FFC000"/>
                </a:solidFill>
              </a:rPr>
              <a:t>الأصناف يعوزها التجانس فثمة أفعال، مع ما بينها من تباعد واختلاف ، مدرجة تحت صنف واحد </a:t>
            </a:r>
            <a:r>
              <a:rPr lang="ar-SA" sz="2400" b="1" dirty="0" smtClean="0">
                <a:solidFill>
                  <a:srgbClr val="FFC000"/>
                </a:solidFill>
              </a:rPr>
              <a:t>.</a:t>
            </a:r>
            <a:r>
              <a:rPr lang="ar-EG" sz="2400" b="1" dirty="0" smtClean="0">
                <a:solidFill>
                  <a:srgbClr val="FFC000"/>
                </a:solidFill>
              </a:rPr>
              <a:t>مثلا يخلط </a:t>
            </a:r>
            <a:r>
              <a:rPr lang="ar-EG" sz="2400" b="1" dirty="0" err="1" smtClean="0">
                <a:solidFill>
                  <a:srgbClr val="FFC000"/>
                </a:solidFill>
              </a:rPr>
              <a:t>فى</a:t>
            </a:r>
            <a:r>
              <a:rPr lang="ar-EG" sz="2400" b="1" dirty="0" smtClean="0">
                <a:solidFill>
                  <a:srgbClr val="FFC000"/>
                </a:solidFill>
              </a:rPr>
              <a:t> المعنى  </a:t>
            </a:r>
            <a:r>
              <a:rPr lang="ar-SA" sz="2400" b="1" dirty="0" smtClean="0">
                <a:solidFill>
                  <a:srgbClr val="FFC000"/>
                </a:solidFill>
              </a:rPr>
              <a:t>أوستن بين </a:t>
            </a:r>
            <a:r>
              <a:rPr lang="ar-SA" sz="2400" b="1" dirty="0">
                <a:solidFill>
                  <a:srgbClr val="FFC000"/>
                </a:solidFill>
              </a:rPr>
              <a:t>السلوكيات </a:t>
            </a:r>
            <a:r>
              <a:rPr lang="ar-EG" sz="2400" b="1" dirty="0">
                <a:solidFill>
                  <a:srgbClr val="FFC000"/>
                </a:solidFill>
              </a:rPr>
              <a:t> </a:t>
            </a:r>
            <a:r>
              <a:rPr lang="ar-EG" sz="2400" b="1" dirty="0" smtClean="0">
                <a:solidFill>
                  <a:srgbClr val="FFC000"/>
                </a:solidFill>
              </a:rPr>
              <a:t>: </a:t>
            </a:r>
            <a:r>
              <a:rPr lang="ar-SA" sz="2400" b="1" dirty="0" smtClean="0">
                <a:solidFill>
                  <a:srgbClr val="FFC000"/>
                </a:solidFill>
              </a:rPr>
              <a:t> </a:t>
            </a:r>
            <a:r>
              <a:rPr lang="ar-SA" sz="2400" b="1" dirty="0">
                <a:solidFill>
                  <a:srgbClr val="FFC000"/>
                </a:solidFill>
              </a:rPr>
              <a:t>اعتذر </a:t>
            </a:r>
            <a:r>
              <a:rPr lang="ar-EG" sz="2400" b="1" dirty="0" smtClean="0">
                <a:solidFill>
                  <a:srgbClr val="FFC000"/>
                </a:solidFill>
              </a:rPr>
              <a:t>، و </a:t>
            </a:r>
            <a:r>
              <a:rPr lang="ar-SA" sz="2400" b="1" dirty="0" smtClean="0">
                <a:solidFill>
                  <a:srgbClr val="FFC000"/>
                </a:solidFill>
              </a:rPr>
              <a:t>شكر ، </a:t>
            </a:r>
            <a:r>
              <a:rPr lang="ar-EG" sz="2400" b="1" dirty="0" smtClean="0">
                <a:solidFill>
                  <a:srgbClr val="FFC000"/>
                </a:solidFill>
              </a:rPr>
              <a:t>..الخ  و الافعال : </a:t>
            </a:r>
            <a:r>
              <a:rPr lang="ar-SA" sz="2400" b="1" dirty="0" smtClean="0">
                <a:solidFill>
                  <a:srgbClr val="FFC000"/>
                </a:solidFill>
              </a:rPr>
              <a:t>امر </a:t>
            </a:r>
            <a:r>
              <a:rPr lang="ar-SA" sz="2400" b="1" dirty="0">
                <a:solidFill>
                  <a:srgbClr val="FFC000"/>
                </a:solidFill>
              </a:rPr>
              <a:t>، طلب ، حرض، المعدودة </a:t>
            </a:r>
            <a:r>
              <a:rPr lang="ar-EG" sz="2400" b="1" dirty="0" smtClean="0">
                <a:solidFill>
                  <a:srgbClr val="FFC000"/>
                </a:solidFill>
              </a:rPr>
              <a:t> </a:t>
            </a:r>
            <a:r>
              <a:rPr lang="ar-SA" sz="2400" b="1" dirty="0" smtClean="0">
                <a:solidFill>
                  <a:srgbClr val="FFC000"/>
                </a:solidFill>
              </a:rPr>
              <a:t>التنفيذيات</a:t>
            </a:r>
            <a:r>
              <a:rPr lang="ar-EG" sz="2400" b="1" dirty="0" smtClean="0">
                <a:solidFill>
                  <a:srgbClr val="FFC000"/>
                </a:solidFill>
              </a:rPr>
              <a:t> </a:t>
            </a:r>
            <a:r>
              <a:rPr lang="ar-SA" sz="2400" b="1" dirty="0" smtClean="0">
                <a:solidFill>
                  <a:srgbClr val="FFC000"/>
                </a:solidFill>
              </a:rPr>
              <a:t>.</a:t>
            </a:r>
            <a:endParaRPr lang="ar-SA" sz="2400" b="1" dirty="0">
              <a:solidFill>
                <a:srgbClr val="FFC000"/>
              </a:solidFill>
            </a:endParaRPr>
          </a:p>
        </p:txBody>
      </p:sp>
    </p:spTree>
    <p:extLst>
      <p:ext uri="{BB962C8B-B14F-4D97-AF65-F5344CB8AC3E}">
        <p14:creationId xmlns:p14="http://schemas.microsoft.com/office/powerpoint/2010/main" val="2452209245"/>
      </p:ext>
    </p:extLst>
  </p:cSld>
  <p:clrMapOvr>
    <a:masterClrMapping/>
  </p:clrMapOvr>
  <mc:AlternateContent xmlns:mc="http://schemas.openxmlformats.org/markup-compatibility/2006">
    <mc:Choice xmlns:p14="http://schemas.microsoft.com/office/powerpoint/2010/main" Requires="p14">
      <p:transition spd="slow" p14:dur="1200">
        <p14:prism dir="r"/>
        <p:sndAc>
          <p:stSnd>
            <p:snd r:embed="rId2" name="laser.wav"/>
          </p:stSnd>
        </p:sndAc>
      </p:transition>
    </mc:Choice>
    <mc:Fallback>
      <p:transition spd="slow">
        <p:fade/>
        <p:sndAc>
          <p:stSnd>
            <p:snd r:embed="rId2" name="laser.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46331"/>
          </a:xfrm>
          <a:prstGeom prst="rect">
            <a:avLst/>
          </a:prstGeom>
        </p:spPr>
        <p:txBody>
          <a:bodyPr wrap="square">
            <a:spAutoFit/>
          </a:bodyPr>
          <a:lstStyle/>
          <a:p>
            <a:pPr algn="ctr"/>
            <a:r>
              <a:rPr lang="ar-SA" sz="3600" dirty="0" smtClean="0">
                <a:solidFill>
                  <a:srgbClr val="00FF00"/>
                </a:solidFill>
                <a:cs typeface="PT Bold Heading" pitchFamily="2" charset="-78"/>
              </a:rPr>
              <a:t>معايير أوستن للأفعال الداخلة في القول </a:t>
            </a:r>
            <a:endParaRPr lang="ar-SA" sz="3600" dirty="0">
              <a:solidFill>
                <a:srgbClr val="00FF00"/>
              </a:solidFill>
              <a:cs typeface="PT Bold Heading" pitchFamily="2" charset="-78"/>
            </a:endParaRPr>
          </a:p>
        </p:txBody>
      </p:sp>
      <p:sp>
        <p:nvSpPr>
          <p:cNvPr id="3" name="مستطيل 2"/>
          <p:cNvSpPr/>
          <p:nvPr/>
        </p:nvSpPr>
        <p:spPr>
          <a:xfrm>
            <a:off x="-28600" y="1154521"/>
            <a:ext cx="9144000" cy="1569660"/>
          </a:xfrm>
          <a:prstGeom prst="rect">
            <a:avLst/>
          </a:prstGeom>
        </p:spPr>
        <p:txBody>
          <a:bodyPr wrap="square">
            <a:spAutoFit/>
          </a:bodyPr>
          <a:lstStyle/>
          <a:p>
            <a:r>
              <a:rPr lang="ar-SA" sz="3200" b="1" dirty="0" smtClean="0">
                <a:solidFill>
                  <a:srgbClr val="FFFF00"/>
                </a:solidFill>
              </a:rPr>
              <a:t>1</a:t>
            </a:r>
            <a:r>
              <a:rPr lang="ar-EG" sz="3200" b="1" dirty="0" smtClean="0">
                <a:solidFill>
                  <a:srgbClr val="FFFF00"/>
                </a:solidFill>
              </a:rPr>
              <a:t> </a:t>
            </a:r>
            <a:r>
              <a:rPr lang="ar-SA" sz="3200" b="1" dirty="0" smtClean="0">
                <a:solidFill>
                  <a:srgbClr val="FFFF00"/>
                </a:solidFill>
              </a:rPr>
              <a:t>-اختلاف في غرض الفعل :</a:t>
            </a:r>
            <a:endParaRPr lang="ar-EG" sz="3200" b="1" dirty="0" smtClean="0">
              <a:solidFill>
                <a:srgbClr val="FFFF00"/>
              </a:solidFill>
            </a:endParaRPr>
          </a:p>
          <a:p>
            <a:r>
              <a:rPr lang="ar-SA" sz="3200" b="1" dirty="0" smtClean="0">
                <a:solidFill>
                  <a:srgbClr val="FFFF00"/>
                </a:solidFill>
              </a:rPr>
              <a:t> </a:t>
            </a:r>
            <a:r>
              <a:rPr lang="ar-SA" sz="3200" b="1" dirty="0">
                <a:solidFill>
                  <a:srgbClr val="FFFF00"/>
                </a:solidFill>
              </a:rPr>
              <a:t>2-اختلاف في اتجاه المطابقة بين الكلمات والعالم : </a:t>
            </a:r>
          </a:p>
          <a:p>
            <a:endParaRPr lang="ar-SA" sz="3200" b="1" dirty="0">
              <a:solidFill>
                <a:srgbClr val="FFFF00"/>
              </a:solidFill>
            </a:endParaRPr>
          </a:p>
        </p:txBody>
      </p:sp>
      <p:sp>
        <p:nvSpPr>
          <p:cNvPr id="5" name="مستطيل 4"/>
          <p:cNvSpPr/>
          <p:nvPr/>
        </p:nvSpPr>
        <p:spPr>
          <a:xfrm>
            <a:off x="-180528" y="2220220"/>
            <a:ext cx="9134088" cy="584775"/>
          </a:xfrm>
          <a:prstGeom prst="rect">
            <a:avLst/>
          </a:prstGeom>
        </p:spPr>
        <p:txBody>
          <a:bodyPr wrap="square">
            <a:spAutoFit/>
          </a:bodyPr>
          <a:lstStyle/>
          <a:p>
            <a:r>
              <a:rPr lang="ar-SA" sz="3200" b="1" dirty="0">
                <a:solidFill>
                  <a:srgbClr val="FFFF00"/>
                </a:solidFill>
              </a:rPr>
              <a:t>3-اختلاف في الحالة النفسية المعبرة عنها </a:t>
            </a:r>
            <a:r>
              <a:rPr lang="ar-SA" dirty="0" smtClean="0"/>
              <a:t>: </a:t>
            </a:r>
            <a:endParaRPr lang="ar-SA" dirty="0"/>
          </a:p>
        </p:txBody>
      </p:sp>
      <p:sp>
        <p:nvSpPr>
          <p:cNvPr id="6" name="مستطيل 5"/>
          <p:cNvSpPr/>
          <p:nvPr/>
        </p:nvSpPr>
        <p:spPr>
          <a:xfrm>
            <a:off x="28600" y="2924944"/>
            <a:ext cx="9115400" cy="584775"/>
          </a:xfrm>
          <a:prstGeom prst="rect">
            <a:avLst/>
          </a:prstGeom>
        </p:spPr>
        <p:txBody>
          <a:bodyPr wrap="square">
            <a:spAutoFit/>
          </a:bodyPr>
          <a:lstStyle/>
          <a:p>
            <a:r>
              <a:rPr lang="ar-SA" sz="3200" b="1" dirty="0">
                <a:solidFill>
                  <a:srgbClr val="FFFF00"/>
                </a:solidFill>
              </a:rPr>
              <a:t>4-اختلاف في العزم في عرض الغرض الداخل في القول : </a:t>
            </a:r>
          </a:p>
        </p:txBody>
      </p:sp>
      <p:sp>
        <p:nvSpPr>
          <p:cNvPr id="7" name="مستطيل 6"/>
          <p:cNvSpPr/>
          <p:nvPr/>
        </p:nvSpPr>
        <p:spPr>
          <a:xfrm>
            <a:off x="0" y="3645024"/>
            <a:ext cx="9144000" cy="584775"/>
          </a:xfrm>
          <a:prstGeom prst="rect">
            <a:avLst/>
          </a:prstGeom>
        </p:spPr>
        <p:txBody>
          <a:bodyPr wrap="square">
            <a:spAutoFit/>
          </a:bodyPr>
          <a:lstStyle/>
          <a:p>
            <a:r>
              <a:rPr lang="ar-SA" sz="3200" b="1" dirty="0">
                <a:solidFill>
                  <a:srgbClr val="FFFF00"/>
                </a:solidFill>
              </a:rPr>
              <a:t>5-اختلاف في مقام  أو  وضع كلا من المتكلم والمخاطب ، </a:t>
            </a:r>
          </a:p>
        </p:txBody>
      </p:sp>
      <p:sp>
        <p:nvSpPr>
          <p:cNvPr id="8" name="مستطيل 7"/>
          <p:cNvSpPr/>
          <p:nvPr/>
        </p:nvSpPr>
        <p:spPr>
          <a:xfrm>
            <a:off x="31772" y="4229799"/>
            <a:ext cx="9129700" cy="1077218"/>
          </a:xfrm>
          <a:prstGeom prst="rect">
            <a:avLst/>
          </a:prstGeom>
        </p:spPr>
        <p:txBody>
          <a:bodyPr wrap="square">
            <a:spAutoFit/>
          </a:bodyPr>
          <a:lstStyle/>
          <a:p>
            <a:r>
              <a:rPr lang="ar-SA" sz="3200" b="1" dirty="0">
                <a:solidFill>
                  <a:srgbClr val="FFFF00"/>
                </a:solidFill>
              </a:rPr>
              <a:t>6-اختلاف في كيفية ارتباط الكلام بالمصالح الخاصة بالمتكلم والمخاطب :</a:t>
            </a:r>
          </a:p>
        </p:txBody>
      </p:sp>
      <p:sp>
        <p:nvSpPr>
          <p:cNvPr id="9" name="مستطيل 8"/>
          <p:cNvSpPr/>
          <p:nvPr/>
        </p:nvSpPr>
        <p:spPr>
          <a:xfrm>
            <a:off x="31772" y="5322609"/>
            <a:ext cx="9129700" cy="584775"/>
          </a:xfrm>
          <a:prstGeom prst="rect">
            <a:avLst/>
          </a:prstGeom>
        </p:spPr>
        <p:txBody>
          <a:bodyPr wrap="square">
            <a:spAutoFit/>
          </a:bodyPr>
          <a:lstStyle/>
          <a:p>
            <a:r>
              <a:rPr lang="ar-SA" sz="3200" b="1" dirty="0">
                <a:solidFill>
                  <a:srgbClr val="FFFF00"/>
                </a:solidFill>
              </a:rPr>
              <a:t>7-اختلاف من حيث علاقة العبارة بباقي الكلام : </a:t>
            </a:r>
          </a:p>
        </p:txBody>
      </p:sp>
      <p:sp>
        <p:nvSpPr>
          <p:cNvPr id="10" name="مستطيل 9"/>
          <p:cNvSpPr/>
          <p:nvPr/>
        </p:nvSpPr>
        <p:spPr>
          <a:xfrm>
            <a:off x="47445" y="5972496"/>
            <a:ext cx="9129700" cy="523220"/>
          </a:xfrm>
          <a:prstGeom prst="rect">
            <a:avLst/>
          </a:prstGeom>
        </p:spPr>
        <p:txBody>
          <a:bodyPr wrap="square">
            <a:spAutoFit/>
          </a:bodyPr>
          <a:lstStyle/>
          <a:p>
            <a:r>
              <a:rPr lang="ar-SA" sz="2800" b="1" dirty="0">
                <a:solidFill>
                  <a:srgbClr val="FFFF00"/>
                </a:solidFill>
              </a:rPr>
              <a:t>8- اختلاف في محتوى القضية يلزم عن مؤشر للقوة الداخلة في القول </a:t>
            </a:r>
            <a:r>
              <a:rPr lang="ar-SA" sz="2800" dirty="0" smtClean="0"/>
              <a:t>: </a:t>
            </a:r>
            <a:endParaRPr lang="ar-SA" sz="2800" dirty="0"/>
          </a:p>
        </p:txBody>
      </p:sp>
    </p:spTree>
    <p:extLst>
      <p:ext uri="{BB962C8B-B14F-4D97-AF65-F5344CB8AC3E}">
        <p14:creationId xmlns:p14="http://schemas.microsoft.com/office/powerpoint/2010/main" val="3085893390"/>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sndAc>
          <p:stSnd>
            <p:snd r:embed="rId2" name="hammer.wav"/>
          </p:stSnd>
        </p:sndAc>
      </p:transition>
    </mc:Choice>
    <mc:Fallback>
      <p:transition spd="slow">
        <p:fade/>
        <p:sndAc>
          <p:stSnd>
            <p:snd r:embed="rId2" name="hammer.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707886"/>
          </a:xfrm>
          <a:prstGeom prst="rect">
            <a:avLst/>
          </a:prstGeom>
        </p:spPr>
        <p:txBody>
          <a:bodyPr wrap="square">
            <a:spAutoFit/>
          </a:bodyPr>
          <a:lstStyle/>
          <a:p>
            <a:pPr algn="ctr"/>
            <a:r>
              <a:rPr lang="ar-SA" sz="4000" dirty="0" smtClean="0">
                <a:solidFill>
                  <a:srgbClr val="FFFF00"/>
                </a:solidFill>
                <a:cs typeface="PT Bold Heading" pitchFamily="2" charset="-78"/>
              </a:rPr>
              <a:t>تقييم نظرية أفعال الكلام عند جون أوستن :</a:t>
            </a:r>
            <a:endParaRPr lang="ar-SA" sz="4000" dirty="0">
              <a:solidFill>
                <a:srgbClr val="FFFF00"/>
              </a:solidFill>
              <a:cs typeface="PT Bold Heading" pitchFamily="2" charset="-78"/>
            </a:endParaRPr>
          </a:p>
        </p:txBody>
      </p:sp>
      <p:sp>
        <p:nvSpPr>
          <p:cNvPr id="3" name="مستطيل 2"/>
          <p:cNvSpPr/>
          <p:nvPr/>
        </p:nvSpPr>
        <p:spPr>
          <a:xfrm>
            <a:off x="1" y="707886"/>
            <a:ext cx="9144000" cy="707886"/>
          </a:xfrm>
          <a:prstGeom prst="rect">
            <a:avLst/>
          </a:prstGeom>
        </p:spPr>
        <p:txBody>
          <a:bodyPr wrap="square">
            <a:spAutoFit/>
          </a:bodyPr>
          <a:lstStyle/>
          <a:p>
            <a:r>
              <a:rPr lang="ar-SA" dirty="0" smtClean="0"/>
              <a:t> </a:t>
            </a:r>
            <a:r>
              <a:rPr lang="ar-SA" sz="4000" dirty="0" smtClean="0">
                <a:solidFill>
                  <a:srgbClr val="00FF00"/>
                </a:solidFill>
                <a:cs typeface="PT Bold Heading" pitchFamily="2" charset="-78"/>
              </a:rPr>
              <a:t>أولا ، الإيجابيات : </a:t>
            </a:r>
            <a:endParaRPr lang="ar-SA" sz="4000" dirty="0">
              <a:solidFill>
                <a:srgbClr val="00FF00"/>
              </a:solidFill>
              <a:cs typeface="PT Bold Heading" pitchFamily="2" charset="-78"/>
            </a:endParaRPr>
          </a:p>
        </p:txBody>
      </p:sp>
      <p:sp>
        <p:nvSpPr>
          <p:cNvPr id="4" name="مستطيل 3"/>
          <p:cNvSpPr/>
          <p:nvPr/>
        </p:nvSpPr>
        <p:spPr>
          <a:xfrm>
            <a:off x="-8384" y="1415772"/>
            <a:ext cx="9143999" cy="3970318"/>
          </a:xfrm>
          <a:prstGeom prst="rect">
            <a:avLst/>
          </a:prstGeom>
        </p:spPr>
        <p:txBody>
          <a:bodyPr wrap="square">
            <a:spAutoFit/>
          </a:bodyPr>
          <a:lstStyle/>
          <a:p>
            <a:r>
              <a:rPr lang="ar-SA" dirty="0" smtClean="0"/>
              <a:t>1</a:t>
            </a:r>
            <a:r>
              <a:rPr lang="ar-SA" dirty="0" smtClean="0">
                <a:solidFill>
                  <a:srgbClr val="FFFF00"/>
                </a:solidFill>
              </a:rPr>
              <a:t>-</a:t>
            </a:r>
            <a:r>
              <a:rPr lang="ar-EG" dirty="0" smtClean="0">
                <a:solidFill>
                  <a:srgbClr val="FFFF00"/>
                </a:solidFill>
              </a:rPr>
              <a:t> </a:t>
            </a:r>
            <a:r>
              <a:rPr lang="ar-SA" sz="2800" b="1" dirty="0" smtClean="0">
                <a:solidFill>
                  <a:srgbClr val="FFFF00"/>
                </a:solidFill>
              </a:rPr>
              <a:t>رد الاعتبار إلى اللغة العادية ، </a:t>
            </a:r>
            <a:r>
              <a:rPr lang="ar-SA" sz="2800" b="1" dirty="0" err="1" smtClean="0">
                <a:solidFill>
                  <a:srgbClr val="FFFF00"/>
                </a:solidFill>
              </a:rPr>
              <a:t>فى</a:t>
            </a:r>
            <a:r>
              <a:rPr lang="ar-SA" sz="2800" b="1" dirty="0" smtClean="0">
                <a:solidFill>
                  <a:srgbClr val="FFFF00"/>
                </a:solidFill>
              </a:rPr>
              <a:t> مقابل حجج أصحاب الاتجاه الوضعي </a:t>
            </a:r>
            <a:r>
              <a:rPr lang="ar-SA" sz="2800" b="1" dirty="0" err="1" smtClean="0">
                <a:solidFill>
                  <a:srgbClr val="FFFF00"/>
                </a:solidFill>
              </a:rPr>
              <a:t>فى</a:t>
            </a:r>
            <a:r>
              <a:rPr lang="ar-SA" sz="2800" b="1" dirty="0" smtClean="0">
                <a:solidFill>
                  <a:srgbClr val="FFFF00"/>
                </a:solidFill>
              </a:rPr>
              <a:t> اللغة ( حجة الوصف ، وحجة الحواس أو الإدراك الحسى)، فأقام نظرية دلالية لسانية ومنطقية </a:t>
            </a:r>
            <a:r>
              <a:rPr lang="ar-SA" sz="2800" b="1" dirty="0" err="1" smtClean="0">
                <a:solidFill>
                  <a:srgbClr val="FFFF00"/>
                </a:solidFill>
              </a:rPr>
              <a:t>فى</a:t>
            </a:r>
            <a:r>
              <a:rPr lang="ar-SA" sz="2800" b="1" dirty="0" smtClean="0">
                <a:solidFill>
                  <a:srgbClr val="FFFF00"/>
                </a:solidFill>
              </a:rPr>
              <a:t> اللغة العادية .</a:t>
            </a:r>
          </a:p>
          <a:p>
            <a:r>
              <a:rPr lang="ar-SA" sz="2800" b="1" dirty="0" smtClean="0">
                <a:solidFill>
                  <a:srgbClr val="FFFF00"/>
                </a:solidFill>
              </a:rPr>
              <a:t>2-</a:t>
            </a:r>
            <a:r>
              <a:rPr lang="ar-EG" sz="2800" b="1" dirty="0" smtClean="0">
                <a:solidFill>
                  <a:srgbClr val="FFFF00"/>
                </a:solidFill>
              </a:rPr>
              <a:t> </a:t>
            </a:r>
            <a:r>
              <a:rPr lang="ar-SA" sz="2800" b="1" dirty="0" smtClean="0">
                <a:solidFill>
                  <a:srgbClr val="FFFF00"/>
                </a:solidFill>
              </a:rPr>
              <a:t>نجح </a:t>
            </a:r>
            <a:r>
              <a:rPr lang="ar-SA" sz="2800" b="1" dirty="0" err="1" smtClean="0">
                <a:solidFill>
                  <a:srgbClr val="FFFF00"/>
                </a:solidFill>
              </a:rPr>
              <a:t>فى</a:t>
            </a:r>
            <a:r>
              <a:rPr lang="ar-SA" sz="2800" b="1" dirty="0" smtClean="0">
                <a:solidFill>
                  <a:srgbClr val="FFFF00"/>
                </a:solidFill>
              </a:rPr>
              <a:t> وضع أسس ومعالم نظرية دلالية لسانية </a:t>
            </a:r>
            <a:r>
              <a:rPr lang="ar-SA" sz="2800" b="1" dirty="0" err="1" smtClean="0">
                <a:solidFill>
                  <a:srgbClr val="FFFF00"/>
                </a:solidFill>
              </a:rPr>
              <a:t>فى</a:t>
            </a:r>
            <a:r>
              <a:rPr lang="ar-SA" sz="2800" b="1" dirty="0" smtClean="0">
                <a:solidFill>
                  <a:srgbClr val="FFFF00"/>
                </a:solidFill>
              </a:rPr>
              <a:t> تداوليات أفعال اللغة ، تقوم أساسا على اعتبار أن العبارات والجمل اللغوية لا تنقل مضامين مجردة ، وإنما تؤدى وظائف عملية إنجازية ، تختلف باختلاف السياقات والمقامات </a:t>
            </a:r>
            <a:r>
              <a:rPr lang="ar-SA" sz="2800" b="1" dirty="0" err="1" smtClean="0">
                <a:solidFill>
                  <a:srgbClr val="FFFF00"/>
                </a:solidFill>
              </a:rPr>
              <a:t>التى</a:t>
            </a:r>
            <a:r>
              <a:rPr lang="ar-SA" sz="2800" b="1" dirty="0" smtClean="0">
                <a:solidFill>
                  <a:srgbClr val="FFFF00"/>
                </a:solidFill>
              </a:rPr>
              <a:t> ترد فيها .</a:t>
            </a:r>
          </a:p>
          <a:p>
            <a:r>
              <a:rPr lang="ar-SA" sz="2800" b="1" dirty="0" smtClean="0">
                <a:solidFill>
                  <a:srgbClr val="FFFF00"/>
                </a:solidFill>
              </a:rPr>
              <a:t>3-</a:t>
            </a:r>
            <a:r>
              <a:rPr lang="ar-EG" sz="2800" b="1" dirty="0" smtClean="0">
                <a:solidFill>
                  <a:srgbClr val="FFFF00"/>
                </a:solidFill>
              </a:rPr>
              <a:t> </a:t>
            </a:r>
            <a:r>
              <a:rPr lang="ar-SA" sz="2800" b="1" dirty="0" smtClean="0">
                <a:solidFill>
                  <a:srgbClr val="FFFF00"/>
                </a:solidFill>
              </a:rPr>
              <a:t>نجح </a:t>
            </a:r>
            <a:r>
              <a:rPr lang="ar-SA" sz="2800" b="1" dirty="0" err="1" smtClean="0">
                <a:solidFill>
                  <a:srgbClr val="FFFF00"/>
                </a:solidFill>
              </a:rPr>
              <a:t>فى</a:t>
            </a:r>
            <a:r>
              <a:rPr lang="ar-SA" sz="2800" b="1" dirty="0" smtClean="0">
                <a:solidFill>
                  <a:srgbClr val="FFFF00"/>
                </a:solidFill>
              </a:rPr>
              <a:t> تمحيص مختلف الأساليب </a:t>
            </a:r>
            <a:r>
              <a:rPr lang="ar-SA" sz="2800" b="1" dirty="0" err="1" smtClean="0">
                <a:solidFill>
                  <a:srgbClr val="FFFF00"/>
                </a:solidFill>
              </a:rPr>
              <a:t>التى</a:t>
            </a:r>
            <a:r>
              <a:rPr lang="ar-SA" sz="2800" b="1" dirty="0" smtClean="0">
                <a:solidFill>
                  <a:srgbClr val="FFFF00"/>
                </a:solidFill>
              </a:rPr>
              <a:t> ترد فيها الأقوال الإنشائية وحصرها </a:t>
            </a:r>
            <a:r>
              <a:rPr lang="ar-SA" sz="2800" b="1" dirty="0" err="1" smtClean="0">
                <a:solidFill>
                  <a:srgbClr val="FFFF00"/>
                </a:solidFill>
              </a:rPr>
              <a:t>فى</a:t>
            </a:r>
            <a:r>
              <a:rPr lang="ar-SA" sz="2800" b="1" dirty="0" smtClean="0">
                <a:solidFill>
                  <a:srgbClr val="FFFF00"/>
                </a:solidFill>
              </a:rPr>
              <a:t> ثلاثة أنواع أو مستويات : فعل الكلام ، وقوة فعل الكلام ، ولازم فعل الكلام .</a:t>
            </a:r>
            <a:endParaRPr lang="ar-SA" sz="2800" b="1" dirty="0">
              <a:solidFill>
                <a:srgbClr val="FFFF00"/>
              </a:solidFill>
            </a:endParaRPr>
          </a:p>
        </p:txBody>
      </p:sp>
      <p:sp>
        <p:nvSpPr>
          <p:cNvPr id="5" name="مستطيل 4"/>
          <p:cNvSpPr/>
          <p:nvPr/>
        </p:nvSpPr>
        <p:spPr>
          <a:xfrm>
            <a:off x="68642" y="5380672"/>
            <a:ext cx="9102471" cy="1384995"/>
          </a:xfrm>
          <a:prstGeom prst="rect">
            <a:avLst/>
          </a:prstGeom>
        </p:spPr>
        <p:txBody>
          <a:bodyPr wrap="square">
            <a:spAutoFit/>
          </a:bodyPr>
          <a:lstStyle/>
          <a:p>
            <a:pPr algn="just"/>
            <a:r>
              <a:rPr lang="ar-SA" sz="2000" b="1" dirty="0" smtClean="0">
                <a:solidFill>
                  <a:srgbClr val="FFFF00"/>
                </a:solidFill>
              </a:rPr>
              <a:t>4-</a:t>
            </a:r>
            <a:r>
              <a:rPr lang="ar-EG" sz="2000" b="1" dirty="0" smtClean="0">
                <a:solidFill>
                  <a:srgbClr val="FFFF00"/>
                </a:solidFill>
              </a:rPr>
              <a:t> </a:t>
            </a:r>
            <a:r>
              <a:rPr lang="ar-SA" sz="2800" b="1" dirty="0" smtClean="0">
                <a:solidFill>
                  <a:srgbClr val="FFFF00"/>
                </a:solidFill>
              </a:rPr>
              <a:t>نجح </a:t>
            </a:r>
            <a:r>
              <a:rPr lang="ar-SA" sz="2800" b="1" dirty="0" err="1">
                <a:solidFill>
                  <a:srgbClr val="FFFF00"/>
                </a:solidFill>
              </a:rPr>
              <a:t>فى</a:t>
            </a:r>
            <a:r>
              <a:rPr lang="ar-SA" sz="2800" b="1" dirty="0">
                <a:solidFill>
                  <a:srgbClr val="FFFF00"/>
                </a:solidFill>
              </a:rPr>
              <a:t> وضع أصول نظرية دلالية جديدة ، صاغ من خلالها مفاهيم لغوية جديدة لتحليل معانى عبارات اللغة العادية ، وهذه المفاهيم مثل : الدلالة الاستعمالية ، والقصد ، والسياق ، والغاية من القول ..الخ</a:t>
            </a:r>
          </a:p>
        </p:txBody>
      </p:sp>
    </p:spTree>
    <p:extLst>
      <p:ext uri="{BB962C8B-B14F-4D97-AF65-F5344CB8AC3E}">
        <p14:creationId xmlns:p14="http://schemas.microsoft.com/office/powerpoint/2010/main" val="2780862238"/>
      </p:ext>
    </p:extLst>
  </p:cSld>
  <p:clrMapOvr>
    <a:masterClrMapping/>
  </p:clrMapOvr>
  <mc:AlternateContent xmlns:mc="http://schemas.openxmlformats.org/markup-compatibility/2006">
    <mc:Choice xmlns:p14="http://schemas.microsoft.com/office/powerpoint/2010/main" Requires="p14">
      <p:transition spd="slow" p14:dur="1400">
        <p14:ripple/>
        <p:sndAc>
          <p:stSnd>
            <p:snd r:embed="rId2"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1" y="0"/>
            <a:ext cx="8892480" cy="707886"/>
          </a:xfrm>
          <a:prstGeom prst="rect">
            <a:avLst/>
          </a:prstGeom>
        </p:spPr>
        <p:txBody>
          <a:bodyPr wrap="square">
            <a:spAutoFit/>
          </a:bodyPr>
          <a:lstStyle/>
          <a:p>
            <a:r>
              <a:rPr lang="ar-SA" sz="4000" dirty="0" smtClean="0">
                <a:solidFill>
                  <a:srgbClr val="FF0066"/>
                </a:solidFill>
                <a:cs typeface="PT Bold Heading" pitchFamily="2" charset="-78"/>
              </a:rPr>
              <a:t>ثانيا ، </a:t>
            </a:r>
            <a:r>
              <a:rPr lang="ar-SA" sz="4000" dirty="0">
                <a:solidFill>
                  <a:srgbClr val="FF0066"/>
                </a:solidFill>
                <a:cs typeface="PT Bold Heading" pitchFamily="2" charset="-78"/>
              </a:rPr>
              <a:t>السلبيات : </a:t>
            </a:r>
          </a:p>
        </p:txBody>
      </p:sp>
      <p:sp>
        <p:nvSpPr>
          <p:cNvPr id="3" name="مستطيل 2"/>
          <p:cNvSpPr/>
          <p:nvPr/>
        </p:nvSpPr>
        <p:spPr>
          <a:xfrm>
            <a:off x="0" y="707886"/>
            <a:ext cx="9144000" cy="4524315"/>
          </a:xfrm>
          <a:prstGeom prst="rect">
            <a:avLst/>
          </a:prstGeom>
        </p:spPr>
        <p:txBody>
          <a:bodyPr wrap="square">
            <a:spAutoFit/>
          </a:bodyPr>
          <a:lstStyle/>
          <a:p>
            <a:pPr algn="just"/>
            <a:r>
              <a:rPr lang="ar-SA" dirty="0" smtClean="0"/>
              <a:t>-</a:t>
            </a:r>
            <a:r>
              <a:rPr lang="ar-SA" sz="3200" b="1" dirty="0" smtClean="0">
                <a:solidFill>
                  <a:srgbClr val="FF00FF"/>
                </a:solidFill>
              </a:rPr>
              <a:t>أولا</a:t>
            </a:r>
            <a:r>
              <a:rPr lang="ar-SA" sz="3200" b="1" dirty="0" smtClean="0"/>
              <a:t> ، ذهب بول جرايس </a:t>
            </a:r>
            <a:r>
              <a:rPr lang="en-US" sz="3200" b="1" dirty="0" smtClean="0"/>
              <a:t>H.P. Grice  (1913 -1988) </a:t>
            </a:r>
            <a:r>
              <a:rPr lang="ar-SA" sz="3200" b="1" dirty="0" smtClean="0"/>
              <a:t>إلى ضرورة وضع مجموعة من القواعد للفعل اللغوي تتجاوز مجرد القواعد النحوية والمعجمية </a:t>
            </a:r>
            <a:r>
              <a:rPr lang="ar-SA" sz="3200" b="1" dirty="0" err="1" smtClean="0"/>
              <a:t>التى</a:t>
            </a:r>
            <a:r>
              <a:rPr lang="ar-SA" sz="3200" b="1" dirty="0" smtClean="0"/>
              <a:t> كان أوستن يعتمد عليها </a:t>
            </a:r>
            <a:r>
              <a:rPr lang="ar-SA" sz="3200" b="1" dirty="0" err="1" smtClean="0"/>
              <a:t>فى</a:t>
            </a:r>
            <a:r>
              <a:rPr lang="ar-SA" sz="3200" b="1" dirty="0" smtClean="0"/>
              <a:t> أفعال الكلام ، فوضع جرايس مبدأ التخاطب القائم على أربعة أسس </a:t>
            </a:r>
            <a:r>
              <a:rPr lang="ar-SA" sz="3200" b="1" dirty="0" err="1" smtClean="0"/>
              <a:t>هى</a:t>
            </a:r>
            <a:r>
              <a:rPr lang="ar-SA" sz="3200" b="1" dirty="0" smtClean="0"/>
              <a:t> : الكم ، والكيف ، والعلاقة ، والجهة .</a:t>
            </a:r>
          </a:p>
          <a:p>
            <a:pPr algn="just"/>
            <a:r>
              <a:rPr lang="ar-SA" sz="3200" b="1" dirty="0" smtClean="0"/>
              <a:t> وهذه الأسس أو القواعد تسير </a:t>
            </a:r>
            <a:r>
              <a:rPr lang="ar-SA" sz="3200" b="1" dirty="0" err="1" smtClean="0"/>
              <a:t>فى</a:t>
            </a:r>
            <a:r>
              <a:rPr lang="ar-SA" sz="3200" b="1" dirty="0" smtClean="0"/>
              <a:t> ضوء مبدأ شامل يطلق عليه جرايس اسم " مبدأ التعاون </a:t>
            </a:r>
            <a:r>
              <a:rPr lang="en-US" sz="3200" b="1" dirty="0" smtClean="0"/>
              <a:t>co-operative principle  ، </a:t>
            </a:r>
            <a:r>
              <a:rPr lang="ar-SA" sz="3200" b="1" dirty="0" smtClean="0"/>
              <a:t>ومفاده : « اجعل مشاركتك على النحو الذى يتطلبه ، </a:t>
            </a:r>
            <a:r>
              <a:rPr lang="ar-SA" sz="3200" b="1" dirty="0" err="1" smtClean="0"/>
              <a:t>فى</a:t>
            </a:r>
            <a:r>
              <a:rPr lang="ar-SA" sz="3200" b="1" dirty="0" smtClean="0"/>
              <a:t> مرحلة حصولها أو حدوثها ، الغرض أو المآل المسلَّم به من التخاطب المعقود</a:t>
            </a:r>
            <a:endParaRPr lang="ar-SA" sz="3200" b="1" dirty="0"/>
          </a:p>
        </p:txBody>
      </p:sp>
      <p:sp>
        <p:nvSpPr>
          <p:cNvPr id="4" name="مستطيل 3"/>
          <p:cNvSpPr/>
          <p:nvPr/>
        </p:nvSpPr>
        <p:spPr>
          <a:xfrm>
            <a:off x="0" y="5103674"/>
            <a:ext cx="9144000" cy="1815882"/>
          </a:xfrm>
          <a:prstGeom prst="rect">
            <a:avLst/>
          </a:prstGeom>
        </p:spPr>
        <p:txBody>
          <a:bodyPr wrap="square">
            <a:spAutoFit/>
          </a:bodyPr>
          <a:lstStyle/>
          <a:p>
            <a:pPr algn="just"/>
            <a:r>
              <a:rPr lang="ar-SA" dirty="0" smtClean="0">
                <a:solidFill>
                  <a:srgbClr val="FF00FF"/>
                </a:solidFill>
              </a:rPr>
              <a:t>-</a:t>
            </a:r>
            <a:r>
              <a:rPr lang="ar-EG" dirty="0" smtClean="0">
                <a:solidFill>
                  <a:srgbClr val="FF00FF"/>
                </a:solidFill>
              </a:rPr>
              <a:t> </a:t>
            </a:r>
            <a:r>
              <a:rPr lang="ar-SA" sz="2800" b="1" dirty="0" smtClean="0">
                <a:solidFill>
                  <a:srgbClr val="FF00FF"/>
                </a:solidFill>
              </a:rPr>
              <a:t>ثانيا ، </a:t>
            </a:r>
            <a:r>
              <a:rPr lang="ar-SA" sz="2800" b="1" dirty="0" smtClean="0"/>
              <a:t>والنقد الأكثر تطرفا لنظرية أفعال الكلام ، فكان من نصيب عالم اللغة " ألان بيرادونير " </a:t>
            </a:r>
            <a:r>
              <a:rPr lang="ar-SA" sz="2800" b="1" dirty="0" err="1" smtClean="0"/>
              <a:t>فى</a:t>
            </a:r>
            <a:r>
              <a:rPr lang="ar-SA" sz="2800" b="1" dirty="0" smtClean="0"/>
              <a:t> كتابه " عناصر التداوليات اللغوية "، حيث اعتبر فيه أن التلفظ بالعبارات ليس بالضرورة يقتضى إنجازها ، بل إن التكلم عكس إنجاز الأفعال ، وهذا من شأنه تقويض نظرية أوستن </a:t>
            </a:r>
            <a:r>
              <a:rPr lang="ar-SA" sz="2800" b="1" dirty="0" err="1" smtClean="0"/>
              <a:t>فى</a:t>
            </a:r>
            <a:r>
              <a:rPr lang="ar-SA" sz="2800" b="1" dirty="0" smtClean="0"/>
              <a:t> إنجاز الأفعال بالأقوال.</a:t>
            </a:r>
            <a:endParaRPr lang="ar-SA" sz="2800" b="1" dirty="0"/>
          </a:p>
        </p:txBody>
      </p:sp>
    </p:spTree>
    <p:extLst>
      <p:ext uri="{BB962C8B-B14F-4D97-AF65-F5344CB8AC3E}">
        <p14:creationId xmlns:p14="http://schemas.microsoft.com/office/powerpoint/2010/main" val="2972867311"/>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laser.wav"/>
          </p:stSnd>
        </p:sndAc>
      </p:transition>
    </mc:Choice>
    <mc:Fallback>
      <p:transition spd="slow">
        <p:fade/>
        <p:sndAc>
          <p:stSnd>
            <p:snd r:embed="rId2" name="laser.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1760"/>
            <a:ext cx="9142080" cy="5016758"/>
          </a:xfrm>
          <a:prstGeom prst="rect">
            <a:avLst/>
          </a:prstGeom>
        </p:spPr>
        <p:txBody>
          <a:bodyPr wrap="square">
            <a:spAutoFit/>
          </a:bodyPr>
          <a:lstStyle/>
          <a:p>
            <a:pPr algn="just"/>
            <a:r>
              <a:rPr lang="ar-SA" dirty="0" smtClean="0"/>
              <a:t>-	</a:t>
            </a:r>
            <a:r>
              <a:rPr lang="ar-SA" sz="3200" b="1" dirty="0" smtClean="0">
                <a:solidFill>
                  <a:srgbClr val="FF00FF"/>
                </a:solidFill>
              </a:rPr>
              <a:t>ثالثا ، </a:t>
            </a:r>
            <a:r>
              <a:rPr lang="ar-SA" sz="3200" b="1" dirty="0" smtClean="0"/>
              <a:t>أما جاك دريدا فقد اعترض على أوستن </a:t>
            </a:r>
            <a:r>
              <a:rPr lang="ar-SA" sz="3200" b="1" dirty="0" err="1" smtClean="0"/>
              <a:t>فى</a:t>
            </a:r>
            <a:r>
              <a:rPr lang="ar-SA" sz="3200" b="1" dirty="0" smtClean="0"/>
              <a:t> انه جعل من اللغة ليست مجرد قناة لنقل المعلومة والقيام بوظيفة الإخبار؛ بل أكثر من ذلك ؛ هي </a:t>
            </a:r>
            <a:r>
              <a:rPr lang="ar-SA" sz="3200" b="1" dirty="0" err="1" smtClean="0"/>
              <a:t>فى</a:t>
            </a:r>
            <a:r>
              <a:rPr lang="ar-SA" sz="3200" b="1" dirty="0" smtClean="0"/>
              <a:t> تصوره  مؤسّسة اجتماعيّة تتفاعل من خلالها الذوات المتكلّمة، ولمّا كان الأمر كذلك، مع كلّ من أوستن، و سيرل، وفيتجنشتين؛ فقد كان لا بدّ من أن تثار الأسئلة والانتقادات حول تصوّر من هذا القبيل  . فمثلا انتقد دريدا تصوّر أوستن في اللغة بشكل عامّ، ولمقولة الإنجاز لديه بصفة خاصّة، حين عدّ مقاربته لمسألة دلاليات أفعال الكلام لا تخرج عن الإطار الفلسفي العامّ للتصوّر الكلاسيكيّ للّغة، بعدّها قناة تواصل وتبادل للمعاني والمقاصد، وإنجاز الطقوس السلوكية، فالقول بأداء فعل سلوكي عن طريق الكلام </a:t>
            </a:r>
            <a:endParaRPr lang="ar-SA" sz="3200" b="1" dirty="0"/>
          </a:p>
        </p:txBody>
      </p:sp>
      <p:sp>
        <p:nvSpPr>
          <p:cNvPr id="3" name="مستطيل 2"/>
          <p:cNvSpPr/>
          <p:nvPr/>
        </p:nvSpPr>
        <p:spPr>
          <a:xfrm>
            <a:off x="-1920" y="5035808"/>
            <a:ext cx="9144000" cy="1815882"/>
          </a:xfrm>
          <a:prstGeom prst="rect">
            <a:avLst/>
          </a:prstGeom>
        </p:spPr>
        <p:txBody>
          <a:bodyPr wrap="square">
            <a:spAutoFit/>
          </a:bodyPr>
          <a:lstStyle/>
          <a:p>
            <a:pPr algn="just"/>
            <a:r>
              <a:rPr lang="ar-SA" sz="2800" b="1" dirty="0" smtClean="0">
                <a:solidFill>
                  <a:srgbClr val="FFFF00"/>
                </a:solidFill>
              </a:rPr>
              <a:t>كما أعلن دريدا - من خلال هذا النقد - عن منظور جديد لتقويم مسألة اللغة وبحثها، وذلك على أساس كونها خطابًا مكتوبًا</a:t>
            </a:r>
            <a:r>
              <a:rPr lang="ar-EG" sz="2800" b="1" dirty="0" smtClean="0">
                <a:solidFill>
                  <a:srgbClr val="FFFF00"/>
                </a:solidFill>
              </a:rPr>
              <a:t> ، وليس نصا شفهيا ، ووجه دريدا منهجه التفكيكى  لنزعة التمركز حول الكلام </a:t>
            </a:r>
            <a:r>
              <a:rPr lang="en-US" sz="2800" b="1" dirty="0" smtClean="0">
                <a:solidFill>
                  <a:srgbClr val="FFFF00"/>
                </a:solidFill>
              </a:rPr>
              <a:t>Phonocentrisme </a:t>
            </a:r>
            <a:r>
              <a:rPr lang="ar-EG" sz="2800" b="1" dirty="0" smtClean="0">
                <a:solidFill>
                  <a:srgbClr val="FFFF00"/>
                </a:solidFill>
              </a:rPr>
              <a:t> من اجل تأسيس علم الكتابة « أو الغراماتولوجيا «</a:t>
            </a:r>
            <a:endParaRPr lang="ar-SA" sz="2800" b="1" dirty="0">
              <a:solidFill>
                <a:srgbClr val="FFFF00"/>
              </a:solidFill>
            </a:endParaRPr>
          </a:p>
        </p:txBody>
      </p:sp>
    </p:spTree>
    <p:extLst>
      <p:ext uri="{BB962C8B-B14F-4D97-AF65-F5344CB8AC3E}">
        <p14:creationId xmlns:p14="http://schemas.microsoft.com/office/powerpoint/2010/main" val="2439449994"/>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hammer.wav"/>
          </p:stSnd>
        </p:sndAc>
      </p:transition>
    </mc:Choice>
    <mc:Fallback>
      <p:transition spd="slow">
        <p:fade/>
        <p:sndAc>
          <p:stSnd>
            <p:snd r:embed="rId2" name="hammer.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عنصري">
  <a:themeElements>
    <a:clrScheme name="عنصري">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عنصري">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عنصري">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TotalTime>
  <Words>1396</Words>
  <Application>Microsoft Office PowerPoint</Application>
  <PresentationFormat>عرض على الشاشة (3:4)‏</PresentationFormat>
  <Paragraphs>59</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عنصري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techland</dc:creator>
  <cp:lastModifiedBy>techland</cp:lastModifiedBy>
  <cp:revision>17</cp:revision>
  <dcterms:created xsi:type="dcterms:W3CDTF">2020-04-14T19:41:40Z</dcterms:created>
  <dcterms:modified xsi:type="dcterms:W3CDTF">2020-04-14T22:20:23Z</dcterms:modified>
</cp:coreProperties>
</file>